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9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20" r:id="rId5"/>
    <p:sldMasterId id="2147483724" r:id="rId6"/>
    <p:sldMasterId id="2147483726" r:id="rId7"/>
    <p:sldMasterId id="2147483728" r:id="rId8"/>
    <p:sldMasterId id="2147483730" r:id="rId9"/>
    <p:sldMasterId id="2147483739" r:id="rId10"/>
    <p:sldMasterId id="2147483754" r:id="rId11"/>
    <p:sldMasterId id="2147483793" r:id="rId12"/>
    <p:sldMasterId id="2147483833" r:id="rId13"/>
    <p:sldMasterId id="2147483856" r:id="rId14"/>
  </p:sldMasterIdLst>
  <p:notesMasterIdLst>
    <p:notesMasterId r:id="rId64"/>
  </p:notesMasterIdLst>
  <p:handoutMasterIdLst>
    <p:handoutMasterId r:id="rId65"/>
  </p:handoutMasterIdLst>
  <p:sldIdLst>
    <p:sldId id="481" r:id="rId15"/>
    <p:sldId id="469" r:id="rId16"/>
    <p:sldId id="470" r:id="rId17"/>
    <p:sldId id="395" r:id="rId18"/>
    <p:sldId id="398" r:id="rId19"/>
    <p:sldId id="479" r:id="rId20"/>
    <p:sldId id="490" r:id="rId21"/>
    <p:sldId id="484" r:id="rId22"/>
    <p:sldId id="483" r:id="rId23"/>
    <p:sldId id="485" r:id="rId24"/>
    <p:sldId id="486" r:id="rId25"/>
    <p:sldId id="487" r:id="rId26"/>
    <p:sldId id="489" r:id="rId27"/>
    <p:sldId id="473" r:id="rId28"/>
    <p:sldId id="472" r:id="rId29"/>
    <p:sldId id="474" r:id="rId30"/>
    <p:sldId id="476" r:id="rId31"/>
    <p:sldId id="477" r:id="rId32"/>
    <p:sldId id="449" r:id="rId33"/>
    <p:sldId id="400" r:id="rId34"/>
    <p:sldId id="401" r:id="rId35"/>
    <p:sldId id="423" r:id="rId36"/>
    <p:sldId id="402" r:id="rId37"/>
    <p:sldId id="404" r:id="rId38"/>
    <p:sldId id="403" r:id="rId39"/>
    <p:sldId id="459" r:id="rId40"/>
    <p:sldId id="426" r:id="rId41"/>
    <p:sldId id="452" r:id="rId42"/>
    <p:sldId id="453" r:id="rId43"/>
    <p:sldId id="454" r:id="rId44"/>
    <p:sldId id="455" r:id="rId45"/>
    <p:sldId id="427" r:id="rId46"/>
    <p:sldId id="428" r:id="rId47"/>
    <p:sldId id="442" r:id="rId48"/>
    <p:sldId id="443" r:id="rId49"/>
    <p:sldId id="448" r:id="rId50"/>
    <p:sldId id="458" r:id="rId51"/>
    <p:sldId id="450" r:id="rId52"/>
    <p:sldId id="451" r:id="rId53"/>
    <p:sldId id="421" r:id="rId54"/>
    <p:sldId id="456" r:id="rId55"/>
    <p:sldId id="457" r:id="rId56"/>
    <p:sldId id="482" r:id="rId57"/>
    <p:sldId id="417" r:id="rId58"/>
    <p:sldId id="415" r:id="rId59"/>
    <p:sldId id="416" r:id="rId60"/>
    <p:sldId id="418" r:id="rId61"/>
    <p:sldId id="480" r:id="rId62"/>
    <p:sldId id="460" r:id="rId63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FFFFFF"/>
    <a:srgbClr val="595A5D"/>
    <a:srgbClr val="414042"/>
    <a:srgbClr val="DCDCDC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0" autoAdjust="0"/>
    <p:restoredTop sz="73022" autoAdjust="0"/>
  </p:normalViewPr>
  <p:slideViewPr>
    <p:cSldViewPr snapToGrid="0" showGuides="1">
      <p:cViewPr varScale="1">
        <p:scale>
          <a:sx n="90" d="100"/>
          <a:sy n="90" d="100"/>
        </p:scale>
        <p:origin x="1872" y="18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10" y="72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4" Type="http://schemas.openxmlformats.org/officeDocument/2006/relationships/slideMaster" Target="slideMasters/slideMaster1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63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commentAuthors" Target="commentAuthors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slide" Target="slides/slide41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slide" Target="slides/slide4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9" Type="http://schemas.openxmlformats.org/officeDocument/2006/relationships/slideMaster" Target="slideMasters/slideMaster6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70" Type="http://schemas.openxmlformats.org/officeDocument/2006/relationships/tableStyles" Target="tableStyles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60" Type="http://schemas.openxmlformats.org/officeDocument/2006/relationships/slide" Target="slides/slide46.xml"/><Relationship Id="rId61" Type="http://schemas.openxmlformats.org/officeDocument/2006/relationships/slide" Target="slides/slide47.xml"/><Relationship Id="rId62" Type="http://schemas.openxmlformats.org/officeDocument/2006/relationships/slide" Target="slides/slide48.xml"/><Relationship Id="rId10" Type="http://schemas.openxmlformats.org/officeDocument/2006/relationships/slideMaster" Target="slideMasters/slideMaster7.xml"/><Relationship Id="rId11" Type="http://schemas.openxmlformats.org/officeDocument/2006/relationships/slideMaster" Target="slideMasters/slideMaster8.xml"/><Relationship Id="rId12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38" tIns="48321" rIns="96638" bIns="48321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Arial"/>
              </a:rPr>
              <a:t>AWS Training and Certification</a:t>
            </a:r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38" tIns="48321" rIns="96638" bIns="48321" rtlCol="0"/>
          <a:lstStyle>
            <a:lvl1pPr algn="r">
              <a:defRPr sz="1200"/>
            </a:lvl1pPr>
          </a:lstStyle>
          <a:p>
            <a:fld id="{2ED4DAAF-DBCD-4337-9277-0A528F50CD79}" type="datetimeFigureOut">
              <a:rPr lang="en-US" smtClean="0">
                <a:latin typeface="Arial"/>
              </a:rPr>
              <a:t>11/14/15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38" tIns="48321" rIns="96638" bIns="48321" rtlCol="0" anchor="b"/>
          <a:lstStyle>
            <a:lvl1pPr algn="l">
              <a:defRPr sz="1200"/>
            </a:lvl1pPr>
          </a:lstStyle>
          <a:p>
            <a:r>
              <a:rPr lang="en-US" dirty="0" smtClean="0">
                <a:latin typeface="Arial"/>
              </a:rPr>
              <a:t>© 2013 Amazon Web Services, Inc. or its affiliates. All rights reserved.</a:t>
            </a:r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38" tIns="48321" rIns="96638" bIns="48321" rtlCol="0" anchor="b"/>
          <a:lstStyle>
            <a:lvl1pPr algn="r">
              <a:defRPr sz="1200"/>
            </a:lvl1pPr>
          </a:lstStyle>
          <a:p>
            <a:fld id="{1DAAEEFA-5D48-4BB4-9A72-AD41288C7C5D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795966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38" tIns="48321" rIns="96638" bIns="48321" rtlCol="0"/>
          <a:lstStyle>
            <a:lvl1pPr algn="l">
              <a:defRPr sz="1200">
                <a:latin typeface="Arial"/>
              </a:defRPr>
            </a:lvl1pPr>
          </a:lstStyle>
          <a:p>
            <a:r>
              <a:rPr lang="en-US" dirty="0" smtClean="0"/>
              <a:t>AWS Training and Certification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38" tIns="48321" rIns="96638" bIns="48321" rtlCol="0"/>
          <a:lstStyle>
            <a:lvl1pPr algn="r">
              <a:defRPr sz="1200">
                <a:latin typeface="Arial"/>
              </a:defRPr>
            </a:lvl1pPr>
          </a:lstStyle>
          <a:p>
            <a:r>
              <a:rPr lang="en-US" dirty="0" smtClean="0"/>
              <a:t>[Course Title]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17550"/>
            <a:ext cx="6407150" cy="3603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8" tIns="48321" rIns="96638" bIns="4832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2" y="4560571"/>
            <a:ext cx="5852159" cy="4320539"/>
          </a:xfrm>
          <a:prstGeom prst="rect">
            <a:avLst/>
          </a:prstGeom>
        </p:spPr>
        <p:txBody>
          <a:bodyPr vert="horz" lIns="96638" tIns="48321" rIns="96638" bIns="48321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9119474"/>
            <a:ext cx="5827170" cy="480060"/>
          </a:xfrm>
          <a:prstGeom prst="rect">
            <a:avLst/>
          </a:prstGeom>
        </p:spPr>
        <p:txBody>
          <a:bodyPr vert="horz" lIns="96638" tIns="48321" rIns="96638" bIns="48321" rtlCol="0" anchor="b"/>
          <a:lstStyle>
            <a:lvl1pPr algn="l">
              <a:defRPr sz="1200">
                <a:latin typeface="Arial"/>
              </a:defRPr>
            </a:lvl1pPr>
          </a:lstStyle>
          <a:p>
            <a:r>
              <a:rPr lang="en-US" dirty="0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45221" y="9119474"/>
            <a:ext cx="1168286" cy="480060"/>
          </a:xfrm>
          <a:prstGeom prst="rect">
            <a:avLst/>
          </a:prstGeom>
        </p:spPr>
        <p:txBody>
          <a:bodyPr vert="horz" lIns="96638" tIns="48321" rIns="96638" bIns="48321" rtlCol="0" anchor="b"/>
          <a:lstStyle>
            <a:lvl1pPr algn="r">
              <a:defRPr sz="1200">
                <a:latin typeface="Arial"/>
              </a:defRPr>
            </a:lvl1pPr>
          </a:lstStyle>
          <a:p>
            <a:r>
              <a:rPr lang="en-US" dirty="0" smtClean="0"/>
              <a:t>Page </a:t>
            </a:r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30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695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170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4EAB-7419-470F-A32F-30DDE86047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84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4EAB-7419-470F-A32F-30DDE8604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84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4EAB-7419-470F-A32F-30DDE86047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84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Header Placeholder 3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</p:spPr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6" name="Date Placeholder 4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</p:spPr>
        <p:txBody>
          <a:bodyPr/>
          <a:lstStyle/>
          <a:p>
            <a:r>
              <a:rPr lang="en-US" dirty="0" smtClean="0"/>
              <a:t>Big Data on AWS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9119474"/>
            <a:ext cx="5827170" cy="480060"/>
          </a:xfrm>
        </p:spPr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45221" y="9119474"/>
            <a:ext cx="1168286" cy="480060"/>
          </a:xfrm>
        </p:spPr>
        <p:txBody>
          <a:bodyPr/>
          <a:lstStyle/>
          <a:p>
            <a:r>
              <a:rPr lang="en-US" dirty="0" smtClean="0"/>
              <a:t>Page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58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AWS Training and Certification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[Course Title]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84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24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AWS Training and Certification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[Course Title]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87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7550"/>
            <a:ext cx="6407150" cy="3603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4254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CC32E-2DDA-445A-B343-85C49F2E6EF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3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5CDC1D-313B-4DF3-9016-98568F1A4112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779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3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4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69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72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84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418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43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14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95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eader Placeholder 3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</p:spPr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6" name="Date Placeholder 4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</p:spPr>
        <p:txBody>
          <a:bodyPr/>
          <a:lstStyle/>
          <a:p>
            <a:r>
              <a:rPr lang="en-US" dirty="0" smtClean="0"/>
              <a:t>Big Data on AWS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9119474"/>
            <a:ext cx="5827170" cy="480060"/>
          </a:xfrm>
        </p:spPr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45221" y="9119474"/>
            <a:ext cx="1168286" cy="480060"/>
          </a:xfrm>
        </p:spPr>
        <p:txBody>
          <a:bodyPr/>
          <a:lstStyle/>
          <a:p>
            <a:r>
              <a:rPr lang="en-US" dirty="0" smtClean="0"/>
              <a:t>Page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5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3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678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73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18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88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30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53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53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37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6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055FE-B673-3847-8E7C-2F0E3439C4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1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055FE-B673-3847-8E7C-2F0E3439C4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40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AWS Training and Certification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[Course Title]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2013 Amazon Web Services, Inc. or its affiliates.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4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6.png"/><Relationship Id="rId3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emf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8.emf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1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emf"/><Relationship Id="rId5" Type="http://schemas.openxmlformats.org/officeDocument/2006/relationships/image" Target="../media/image28.emf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emf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1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36.png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3.emf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1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jp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6.png"/><Relationship Id="rId3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92130" y="1423071"/>
            <a:ext cx="5480270" cy="11017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2129" y="2311589"/>
            <a:ext cx="5480271" cy="1314450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20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6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366512" cy="1250668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73555" y="764379"/>
            <a:ext cx="3533245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7671" y="4767263"/>
            <a:ext cx="6197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>
                <a:solidFill>
                  <a:srgbClr val="474746">
                    <a:tint val="75000"/>
                  </a:srgbClr>
                </a:solidFill>
              </a:rPr>
              <a:t>© 2014 Amazon.com, Inc. and its affiliates. All rights reserved. May not be copied, modified or distributed in whole or in part without the express consent of Amazon.com, Inc.</a:t>
            </a:r>
            <a:endParaRPr lang="en-US" dirty="0">
              <a:solidFill>
                <a:srgbClr val="47474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5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1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solidFill>
            <a:srgbClr val="000000"/>
          </a:solidFill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Lucida Console" panose="020B0609040504020204" pitchFamily="49" charset="0"/>
              </a:defRPr>
            </a:lvl1pPr>
            <a:lvl2pPr marL="457189" indent="0">
              <a:buNone/>
              <a:defRPr>
                <a:latin typeface="Lucida Console" panose="020B0609040504020204" pitchFamily="49" charset="0"/>
              </a:defRPr>
            </a:lvl2pPr>
            <a:lvl3pPr marL="914378" indent="0">
              <a:buNone/>
              <a:defRPr>
                <a:latin typeface="Lucida Console" panose="020B0609040504020204" pitchFamily="49" charset="0"/>
              </a:defRPr>
            </a:lvl3pPr>
            <a:lvl4pPr marL="1371566" indent="0">
              <a:buNone/>
              <a:defRPr>
                <a:latin typeface="Lucida Console" panose="020B0609040504020204" pitchFamily="49" charset="0"/>
              </a:defRPr>
            </a:lvl4pPr>
            <a:lvl5pPr marL="1828754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latin typeface="Lucida Console" panose="020B0609040504020204" pitchFamily="49" charset="0"/>
              </a:rPr>
              <a:t>; Syntax Test file for 68k Assembly code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; Some comments about this file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.D0 00000000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MS 2100 00000002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MM 2000;DI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LEA.L $002100,A1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MOVE.L #2,-(A1)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BSR $00002050</a:t>
            </a:r>
          </a:p>
          <a:p>
            <a:endParaRPr lang="sk-SK" sz="1400" dirty="0" smtClean="0">
              <a:latin typeface="Lucida Console" panose="020B0609040504020204" pitchFamily="49" charset="0"/>
            </a:endParaRPr>
          </a:p>
          <a:p>
            <a:r>
              <a:rPr lang="sk-SK" sz="1400" dirty="0" smtClean="0">
                <a:latin typeface="Lucida Console" panose="020B0609040504020204" pitchFamily="49" charset="0"/>
              </a:rPr>
              <a:t>MM 2050;DI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(A1)+,D1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(A1),D2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ADD.L D1,D2</a:t>
            </a:r>
          </a:p>
        </p:txBody>
      </p:sp>
    </p:spTree>
    <p:extLst>
      <p:ext uri="{BB962C8B-B14F-4D97-AF65-F5344CB8AC3E}">
        <p14:creationId xmlns:p14="http://schemas.microsoft.com/office/powerpoint/2010/main" val="41881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0825"/>
            <a:ext cx="9144001" cy="1266825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1047750"/>
            <a:ext cx="7791450" cy="485775"/>
          </a:xfrm>
        </p:spPr>
        <p:txBody>
          <a:bodyPr anchor="b"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820" y="1533525"/>
            <a:ext cx="7810179" cy="485775"/>
          </a:xfrm>
        </p:spPr>
        <p:txBody>
          <a:bodyPr anchor="t"/>
          <a:lstStyle>
            <a:lvl1pPr marL="0" indent="0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4774" y="4634866"/>
            <a:ext cx="2324101" cy="384810"/>
          </a:xfrm>
        </p:spPr>
        <p:txBody>
          <a:bodyPr wrap="none" lIns="91440" tIns="0" rIns="0" bIns="0" anchor="ctr"/>
          <a:lstStyle>
            <a:lvl1pPr marL="0" indent="0" algn="l">
              <a:buNone/>
              <a:defRPr sz="20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Month DD, 2015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" y="4250055"/>
            <a:ext cx="2314576" cy="384810"/>
          </a:xfrm>
        </p:spPr>
        <p:txBody>
          <a:bodyPr wrap="none" lIns="91440" tIns="0" rIns="0" bIns="0" anchor="ctr"/>
          <a:lstStyle>
            <a:lvl1pPr marL="0" indent="0" algn="l">
              <a:buNone/>
              <a:defRPr sz="20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Location City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28625" y="238125"/>
            <a:ext cx="7924800" cy="809625"/>
          </a:xfrm>
        </p:spPr>
        <p:txBody>
          <a:bodyPr anchor="ctr"/>
          <a:lstStyle>
            <a:lvl1pPr marL="0" indent="0">
              <a:buNone/>
              <a:defRPr sz="40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Presentation 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4250055"/>
            <a:ext cx="1924050" cy="7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7671" y="4767263"/>
            <a:ext cx="6197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>
                <a:solidFill>
                  <a:srgbClr val="474746">
                    <a:tint val="75000"/>
                  </a:srgbClr>
                </a:solidFill>
              </a:rPr>
              <a:t>© 2014 Amazon.com, Inc. and its affiliates. All rights reserved. May not be copied, modified or distributed in whole or in part without the express consent of Amazon.com, Inc.</a:t>
            </a:r>
            <a:endParaRPr lang="en-US" dirty="0">
              <a:solidFill>
                <a:srgbClr val="47474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8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92130" y="1423071"/>
            <a:ext cx="5480270" cy="11017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2129" y="2311589"/>
            <a:ext cx="5480271" cy="1314450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20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09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21817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04324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382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9700" y="3033927"/>
            <a:ext cx="7772400" cy="11017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850" y="3988554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96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75934" y="1598613"/>
            <a:ext cx="6224304" cy="1101725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5934" y="2429343"/>
            <a:ext cx="6224304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AWS-Intro-Series-Branding_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9" y="1587570"/>
            <a:ext cx="2225304" cy="33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59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1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94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pPr lvl="0" algn="l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 marL="342900" indent="-342900">
              <a:defRPr lang="en-US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>
              <a:defRPr lang="en-US" sz="20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>
              <a:defRPr lang="en-US" sz="18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>
              <a:defRPr lang="en-US" sz="16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>
              <a:defRPr lang="en-US" sz="14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Click to edit Master text styles</a:t>
            </a:r>
          </a:p>
          <a:p>
            <a:pPr marL="342900" lvl="1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Second level</a:t>
            </a:r>
          </a:p>
          <a:p>
            <a:pPr marL="342900" lvl="2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Third level</a:t>
            </a:r>
          </a:p>
          <a:p>
            <a:pPr marL="342900" lvl="3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Fourth level</a:t>
            </a:r>
          </a:p>
          <a:p>
            <a:pPr marL="342900" lvl="4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 marL="342900" indent="-342900">
              <a:defRPr lang="en-US" sz="2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>
              <a:defRPr lang="en-US" sz="20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>
              <a:defRPr lang="en-US" sz="18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>
              <a:defRPr lang="en-US" sz="16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>
              <a:defRPr lang="en-US" sz="14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Click to edit Master text styles</a:t>
            </a:r>
          </a:p>
          <a:p>
            <a:pPr marL="342900" lvl="1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Second level</a:t>
            </a:r>
          </a:p>
          <a:p>
            <a:pPr marL="342900" lvl="2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Third level</a:t>
            </a:r>
          </a:p>
          <a:p>
            <a:pPr marL="342900" lvl="3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Fourth level</a:t>
            </a:r>
          </a:p>
          <a:p>
            <a:pPr marL="342900" lvl="4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68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l" defTabSz="457200" rtl="0" eaLnBrk="1" latinLnBrk="0" hangingPunct="1">
              <a:spcBef>
                <a:spcPct val="0"/>
              </a:spcBef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 marL="342900" indent="-342900">
              <a:defRPr lang="en-US" sz="16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>
              <a:defRPr lang="en-US" sz="1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>
              <a:def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14550" indent="-285750">
              <a:defRPr lang="en-US" sz="10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600200" indent="-228600">
              <a:defRPr lang="en-US" sz="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Click to edit Master text styles</a:t>
            </a:r>
          </a:p>
          <a:p>
            <a:pPr marL="342900" lvl="1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Second level</a:t>
            </a:r>
          </a:p>
          <a:p>
            <a:pPr marL="342900" lvl="2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Third level</a:t>
            </a:r>
          </a:p>
          <a:p>
            <a:pPr marL="342900" lvl="3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Fourth level</a:t>
            </a:r>
          </a:p>
          <a:p>
            <a:pPr marL="342900" lvl="4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sz="1800" b="0" kern="1200" dirty="0" smtClean="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 marL="342900" indent="-342900">
              <a:defRPr lang="en-US" sz="16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>
              <a:defRPr lang="en-US" sz="14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>
              <a:def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>
              <a:defRPr lang="en-US" sz="10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>
              <a:defRPr lang="en-US" sz="8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Click to edit Master text styles</a:t>
            </a:r>
          </a:p>
          <a:p>
            <a:pPr marL="342900" lvl="1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Second level</a:t>
            </a:r>
          </a:p>
          <a:p>
            <a:pPr marL="342900" lvl="2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Third level</a:t>
            </a:r>
          </a:p>
          <a:p>
            <a:pPr marL="342900" lvl="3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Fourth level</a:t>
            </a:r>
          </a:p>
          <a:p>
            <a:pPr marL="342900" lvl="4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0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54080" y="1535866"/>
            <a:ext cx="5379279" cy="1102519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4080" y="2377722"/>
            <a:ext cx="5379279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4669708"/>
            <a:ext cx="9144000" cy="0"/>
          </a:xfrm>
          <a:prstGeom prst="line">
            <a:avLst/>
          </a:prstGeom>
          <a:ln w="3175" cmpd="sng">
            <a:solidFill>
              <a:srgbClr val="272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95872" y="4669708"/>
            <a:ext cx="8961120" cy="0"/>
          </a:xfrm>
          <a:prstGeom prst="line">
            <a:avLst/>
          </a:prstGeom>
          <a:ln w="3175" cmpd="sng">
            <a:solidFill>
              <a:srgbClr val="272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003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l" defTabSz="457200" rtl="0" eaLnBrk="1" latinLnBrk="0" hangingPunct="1">
              <a:spcBef>
                <a:spcPct val="0"/>
              </a:spcBef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44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030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223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ctr">
              <a:defRPr 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 algn="l" defTabSz="457200" rtl="0" eaLnBrk="1" latinLnBrk="0" hangingPunct="1">
              <a:spcBef>
                <a:spcPct val="0"/>
              </a:spcBef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2613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157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4958" y="4947478"/>
            <a:ext cx="7587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0" y="1402140"/>
            <a:ext cx="5020056" cy="103151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30134" y="2864150"/>
            <a:ext cx="5345112" cy="6032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 smtClean="0"/>
              <a:t>Session Title Line 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28933" y="3511421"/>
            <a:ext cx="5372100" cy="4154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dirty="0" smtClean="0"/>
              <a:t>Speaker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28933" y="3979473"/>
            <a:ext cx="5391150" cy="42692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dirty="0" smtClean="0"/>
              <a:t>November XX,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rgbClr val="DCDCDC"/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rgbClr val="2CC615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noFill/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tx1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bg1"/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tx2">
                    <a:lumMod val="10000"/>
                  </a:schemeClr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107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4669708"/>
            <a:ext cx="9144000" cy="0"/>
          </a:xfrm>
          <a:prstGeom prst="line">
            <a:avLst/>
          </a:prstGeom>
          <a:ln w="3175" cmpd="sng">
            <a:solidFill>
              <a:srgbClr val="272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95872" y="4669708"/>
            <a:ext cx="8961120" cy="0"/>
          </a:xfrm>
          <a:prstGeom prst="line">
            <a:avLst/>
          </a:prstGeom>
          <a:ln w="3175" cmpd="sng">
            <a:solidFill>
              <a:srgbClr val="272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7671" y="4767263"/>
            <a:ext cx="6197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/>
              <a:t>© 2014 Amazon.com, Inc. and its affiliates. All rights reserved. May not be copied, modified or distributed in whole or in part without the express consent of Amazon.com,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7" y="4291330"/>
            <a:ext cx="8852747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7" y="243840"/>
            <a:ext cx="8852747" cy="39691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92130" y="1423071"/>
            <a:ext cx="5480270" cy="11017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2129" y="2311589"/>
            <a:ext cx="5480271" cy="1314450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lang="en-US" sz="200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093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9" y="631044"/>
            <a:ext cx="3861796" cy="812522"/>
          </a:xfrm>
          <a:prstGeom prst="rect">
            <a:avLst/>
          </a:prstGeom>
        </p:spPr>
      </p:pic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79354"/>
            <a:ext cx="8229600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2014 | Las Vegas, NV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390395"/>
            <a:ext cx="934621" cy="3517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9670" y="4836493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1749668"/>
            <a:ext cx="8229600" cy="1334289"/>
          </a:xfrm>
        </p:spPr>
        <p:txBody>
          <a:bodyPr/>
          <a:lstStyle>
            <a:lvl1pPr>
              <a:defRPr sz="4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 smtClean="0"/>
              <a:t>Session Title Line 1</a:t>
            </a:r>
            <a:br>
              <a:rPr lang="en-US" dirty="0" smtClean="0"/>
            </a:br>
            <a:r>
              <a:rPr lang="en-US" dirty="0" smtClean="0"/>
              <a:t>Session Title Line 2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161500"/>
            <a:ext cx="8229600" cy="440311"/>
          </a:xfrm>
        </p:spPr>
        <p:txBody>
          <a:bodyPr anchor="ctr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</p:spTree>
    <p:extLst>
      <p:ext uri="{BB962C8B-B14F-4D97-AF65-F5344CB8AC3E}">
        <p14:creationId xmlns:p14="http://schemas.microsoft.com/office/powerpoint/2010/main" val="278565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1092">
          <p15:clr>
            <a:srgbClr val="FBAE40"/>
          </p15:clr>
        </p15:guide>
        <p15:guide id="4" orient="horz" pos="1980">
          <p15:clr>
            <a:srgbClr val="FBAE40"/>
          </p15:clr>
        </p15:guide>
        <p15:guide id="5" orient="horz" pos="231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" y="171450"/>
            <a:ext cx="8458201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5849"/>
            <a:ext cx="8458201" cy="37719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899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latin typeface="Lucida Console" panose="020B0609040504020204" pitchFamily="49" charset="0"/>
              </a:rPr>
              <a:t>; Syntax Test file for 68k Assembly code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; Some comments about this file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.D0 00000000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MS 2100 00000002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MM 2000;DI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LEA.L $002100,A1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MOVE.L #2,-(A1)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BSR $00002050</a:t>
            </a:r>
          </a:p>
          <a:p>
            <a:endParaRPr lang="sk-SK" sz="1400" dirty="0" smtClean="0">
              <a:latin typeface="Lucida Console" panose="020B0609040504020204" pitchFamily="49" charset="0"/>
            </a:endParaRPr>
          </a:p>
          <a:p>
            <a:r>
              <a:rPr lang="sk-SK" sz="1400" dirty="0" smtClean="0">
                <a:latin typeface="Lucida Console" panose="020B0609040504020204" pitchFamily="49" charset="0"/>
              </a:rPr>
              <a:t>MM 2050;DI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(A1)+,D1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(A1),D2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ADD.L D1,D2</a:t>
            </a:r>
          </a:p>
        </p:txBody>
      </p:sp>
    </p:spTree>
    <p:extLst>
      <p:ext uri="{BB962C8B-B14F-4D97-AF65-F5344CB8AC3E}">
        <p14:creationId xmlns:p14="http://schemas.microsoft.com/office/powerpoint/2010/main" val="22377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7671" y="4767263"/>
            <a:ext cx="6197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/>
              <a:t>© 2014 Amazon.com, Inc. and its affiliates. All rights reserved. May not be copied, modified or distributed in whole or in part without the express consent of Amazon.com,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1" y="171450"/>
            <a:ext cx="8458200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latin typeface="Lucida Console" panose="020B0609040504020204" pitchFamily="49" charset="0"/>
              </a:rPr>
              <a:t>; Syntax Test file for 68k Assembly code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; Some comments about this file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.D0 00000000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MS 2100 00000002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MM 2000;DI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LEA.L $002100,A1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MOVE.L #2,-(A1)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BSR $00002050</a:t>
            </a:r>
          </a:p>
          <a:p>
            <a:endParaRPr lang="sk-SK" sz="1400" dirty="0" smtClean="0">
              <a:latin typeface="Lucida Console" panose="020B0609040504020204" pitchFamily="49" charset="0"/>
            </a:endParaRPr>
          </a:p>
          <a:p>
            <a:r>
              <a:rPr lang="sk-SK" sz="1400" dirty="0" smtClean="0">
                <a:latin typeface="Lucida Console" panose="020B0609040504020204" pitchFamily="49" charset="0"/>
              </a:rPr>
              <a:t>MM 2050;DI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(A1)+,D1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(A1),D2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ADD.L D1,D2</a:t>
            </a:r>
          </a:p>
        </p:txBody>
      </p:sp>
    </p:spTree>
    <p:extLst>
      <p:ext uri="{BB962C8B-B14F-4D97-AF65-F5344CB8AC3E}">
        <p14:creationId xmlns:p14="http://schemas.microsoft.com/office/powerpoint/2010/main" val="304204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solidFill>
            <a:srgbClr val="000000"/>
          </a:solidFill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latin typeface="Lucida Console" panose="020B0609040504020204" pitchFamily="49" charset="0"/>
              </a:rPr>
              <a:t>; Syntax Test file for 68k Assembly code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; Some comments about this file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.D0 00000000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MS 2100 00000002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MM 2000;DI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LEA.L $002100,A1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MOVE.L #2,-(A1)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BSR $00002050</a:t>
            </a:r>
          </a:p>
          <a:p>
            <a:endParaRPr lang="sk-SK" sz="1400" dirty="0" smtClean="0">
              <a:latin typeface="Lucida Console" panose="020B0609040504020204" pitchFamily="49" charset="0"/>
            </a:endParaRPr>
          </a:p>
          <a:p>
            <a:r>
              <a:rPr lang="sk-SK" sz="1400" dirty="0" smtClean="0">
                <a:latin typeface="Lucida Console" panose="020B0609040504020204" pitchFamily="49" charset="0"/>
              </a:rPr>
              <a:t>MM 2050;DI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(A1)+,D1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(A1),D2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ADD.L D1,D2</a:t>
            </a:r>
          </a:p>
        </p:txBody>
      </p:sp>
    </p:spTree>
    <p:extLst>
      <p:ext uri="{BB962C8B-B14F-4D97-AF65-F5344CB8AC3E}">
        <p14:creationId xmlns:p14="http://schemas.microsoft.com/office/powerpoint/2010/main" val="243366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0"/>
            <a:ext cx="82296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 smtClean="0"/>
              <a:t>Section 01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" y="2823334"/>
            <a:ext cx="5598402" cy="11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11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41" y="171450"/>
            <a:ext cx="8458199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1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3060">
          <p15:clr>
            <a:srgbClr val="FBAE40"/>
          </p15:clr>
        </p15:guide>
        <p15:guide id="5" orient="horz" pos="684">
          <p15:clr>
            <a:srgbClr val="FBAE40"/>
          </p15:clr>
        </p15:guide>
        <p15:guide id="6" pos="2856">
          <p15:clr>
            <a:srgbClr val="FBAE40"/>
          </p15:clr>
        </p15:guide>
        <p15:guide id="7" pos="290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40" y="171450"/>
            <a:ext cx="8458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2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85850"/>
            <a:ext cx="41529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568741"/>
            <a:ext cx="4156074" cy="32890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3060">
          <p15:clr>
            <a:srgbClr val="FBAE40"/>
          </p15:clr>
        </p15:guide>
        <p15:guide id="5" orient="horz" pos="684">
          <p15:clr>
            <a:srgbClr val="FBAE40"/>
          </p15:clr>
        </p15:guide>
        <p15:guide id="6" pos="2856">
          <p15:clr>
            <a:srgbClr val="FBAE40"/>
          </p15:clr>
        </p15:guide>
        <p15:guide id="7" pos="292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30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308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0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4686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0"/>
            <a:ext cx="3238500" cy="373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32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3060">
          <p15:clr>
            <a:srgbClr val="FBAE40"/>
          </p15:clr>
        </p15:guide>
        <p15:guide id="4" orient="horz" pos="108">
          <p15:clr>
            <a:srgbClr val="FBAE40"/>
          </p15:clr>
        </p15:guide>
        <p15:guide id="5" pos="3456">
          <p15:clr>
            <a:srgbClr val="FBAE40"/>
          </p15:clr>
        </p15:guide>
        <p15:guide id="6" pos="3504">
          <p15:clr>
            <a:srgbClr val="FBAE40"/>
          </p15:clr>
        </p15:guide>
        <p15:guide id="7" orient="horz" pos="7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7" y="4291330"/>
            <a:ext cx="8852747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7" y="243840"/>
            <a:ext cx="8852747" cy="39691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1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you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Please give us your feedback on this presentation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4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9" y="631044"/>
            <a:ext cx="3861796" cy="812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390395"/>
            <a:ext cx="934621" cy="3517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9670" y="4836493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5032" y="4235316"/>
            <a:ext cx="563766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Join the conversation on Twitter with </a:t>
            </a:r>
            <a:r>
              <a:rPr lang="en-US" sz="3600" b="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#reinvent</a:t>
            </a:r>
            <a:endParaRPr lang="en-US" sz="2400" b="0" dirty="0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2485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7671" y="4767263"/>
            <a:ext cx="6197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/>
              <a:t>© 2014 Amazon.com, Inc. and its affiliates. All rights reserved. May not be copied, modified or distributed in whole or in part without the express consent of Amazon.com,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_Plain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8148"/>
            <a:ext cx="7772400" cy="110251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512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0825"/>
            <a:ext cx="9144001" cy="1266825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1047750"/>
            <a:ext cx="7791450" cy="485775"/>
          </a:xfrm>
        </p:spPr>
        <p:txBody>
          <a:bodyPr anchor="b"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820" y="1533525"/>
            <a:ext cx="7810179" cy="485775"/>
          </a:xfrm>
        </p:spPr>
        <p:txBody>
          <a:bodyPr anchor="t"/>
          <a:lstStyle>
            <a:lvl1pPr marL="0" indent="0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4774" y="4634866"/>
            <a:ext cx="2324101" cy="384810"/>
          </a:xfrm>
        </p:spPr>
        <p:txBody>
          <a:bodyPr wrap="none" lIns="91440" tIns="0" rIns="0" bIns="0" anchor="ctr"/>
          <a:lstStyle>
            <a:lvl1pPr marL="0" indent="0" algn="l">
              <a:buNone/>
              <a:defRPr sz="20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Month DD, 2015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" y="4250055"/>
            <a:ext cx="2314576" cy="384810"/>
          </a:xfrm>
        </p:spPr>
        <p:txBody>
          <a:bodyPr wrap="none" lIns="91440" tIns="0" rIns="0" bIns="0" anchor="ctr"/>
          <a:lstStyle>
            <a:lvl1pPr marL="0" indent="0" algn="l">
              <a:buNone/>
              <a:defRPr sz="20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Location City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28625" y="238125"/>
            <a:ext cx="7924800" cy="809625"/>
          </a:xfrm>
        </p:spPr>
        <p:txBody>
          <a:bodyPr anchor="ctr"/>
          <a:lstStyle>
            <a:lvl1pPr marL="0" indent="0">
              <a:buNone/>
              <a:defRPr sz="40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Presentation 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4250055"/>
            <a:ext cx="1924050" cy="7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71338" y="3670260"/>
            <a:ext cx="8443505" cy="1316837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 marL="1828800" indent="0"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033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50" y="171450"/>
            <a:ext cx="8458201" cy="8572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4840"/>
            <a:ext cx="8458201" cy="308950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2400">
                <a:latin typeface="Century Gothic" panose="020B050202020202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 sz="1800">
                <a:latin typeface="Century Gothic" panose="020B0502020202020204" pitchFamily="34" charset="0"/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600">
                <a:latin typeface="Century Gothic" panose="020B0502020202020204" pitchFamily="34" charset="0"/>
              </a:defRPr>
            </a:lvl3pPr>
            <a:lvl4pPr marL="1600200" indent="-2286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1400">
                <a:latin typeface="Century Gothic" panose="020B0502020202020204" pitchFamily="34" charset="0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899" y="171450"/>
            <a:ext cx="8458201" cy="857250"/>
          </a:xfrm>
        </p:spPr>
        <p:txBody>
          <a:bodyPr/>
          <a:lstStyle>
            <a:lvl1pPr>
              <a:defRPr sz="3600" baseline="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10064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6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3060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108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199" cy="857250"/>
          </a:xfrm>
        </p:spPr>
        <p:txBody>
          <a:bodyPr/>
          <a:lstStyle>
            <a:lvl1pPr>
              <a:defRPr sz="3600" baseline="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064192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73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0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2960897"/>
          </a:xfrm>
        </p:spPr>
        <p:txBody>
          <a:bodyPr/>
          <a:lstStyle>
            <a:lvl1pPr marL="342900" indent="-342900">
              <a:buSzPct val="65000"/>
              <a:buFont typeface="Wingdings" panose="05000000000000000000" pitchFamily="2" charset="2"/>
              <a:buChar char="q"/>
              <a:defRPr sz="280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0"/>
            <a:ext cx="4191000" cy="2960897"/>
          </a:xfrm>
        </p:spPr>
        <p:txBody>
          <a:bodyPr/>
          <a:lstStyle>
            <a:lvl1pPr marL="342900" indent="-342900">
              <a:buSzPct val="65000"/>
              <a:buFont typeface="Wingdings" panose="05000000000000000000" pitchFamily="2" charset="2"/>
              <a:buChar char="q"/>
              <a:defRPr sz="280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8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2"/>
            <a:ext cx="4191000" cy="262014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 sz="20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0101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1" y="1572432"/>
            <a:ext cx="4191000" cy="2620143"/>
          </a:xfrm>
        </p:spPr>
        <p:txBody>
          <a:bodyPr/>
          <a:lstStyle>
            <a:lvl1pPr marL="342900" indent="-342900">
              <a:buSzPct val="65000"/>
              <a:buFont typeface="Wingdings" panose="05000000000000000000" pitchFamily="2" charset="2"/>
              <a:buChar char="q"/>
              <a:defRPr sz="20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5888" y="1674428"/>
            <a:ext cx="5366512" cy="1250668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73555" y="764379"/>
            <a:ext cx="3533245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7671" y="4767263"/>
            <a:ext cx="6197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/>
              <a:t>© 2014 Amazon.com, Inc. and its affiliates. All rights reserved. May not be copied, modified or distributed in whole or in part without the express consent of Amazon.com,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  <p15:guide id="5" orient="horz" pos="684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88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0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39542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1"/>
            <a:ext cx="3238500" cy="300178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188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3504" userDrawn="1">
          <p15:clr>
            <a:srgbClr val="FBAE40"/>
          </p15:clr>
        </p15:guide>
        <p15:guide id="7" orient="horz" pos="708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7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ortal.ant.amazon.com/sites/aws_marketing/diy/AWS%20Logos/AWS%20Logos%20for%20Web/AWS_Logo_Web_300p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12" y="4542593"/>
            <a:ext cx="1294408" cy="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3183"/>
          </a:xfrm>
          <a:noFill/>
        </p:spPr>
        <p:txBody>
          <a:bodyPr/>
          <a:lstStyle>
            <a:lvl1pPr algn="ctr">
              <a:defRPr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75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273738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656" y="1453896"/>
            <a:ext cx="7772400" cy="83210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35353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add 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8944" y="2432221"/>
            <a:ext cx="7786115" cy="921643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rgbClr val="353535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speaker name &amp; job title</a:t>
            </a:r>
            <a:endParaRPr lang="en-US" dirty="0"/>
          </a:p>
        </p:txBody>
      </p:sp>
      <p:pic>
        <p:nvPicPr>
          <p:cNvPr id="5" name="Picture 4" descr="Powerpoint-stock-light-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7" y="530352"/>
            <a:ext cx="8434683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9" y="4544568"/>
            <a:ext cx="610095" cy="228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929887"/>
            <a:ext cx="9144000" cy="19240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/>
            <a:r>
              <a:rPr lang="en-US" sz="800" dirty="0" smtClean="0">
                <a:solidFill>
                  <a:srgbClr val="999A9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©2015, Amazon Web Services, Inc. or its affiliates. All rights reserved</a:t>
            </a:r>
            <a:endParaRPr lang="en-US" sz="800" dirty="0">
              <a:solidFill>
                <a:srgbClr val="99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469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range 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656" y="1453896"/>
            <a:ext cx="7772400" cy="832104"/>
          </a:xfrm>
          <a:effectLst>
            <a:outerShdw blurRad="111125" dist="12700" dir="5100000" algn="ctr" rotWithShape="0">
              <a:srgbClr val="965C10">
                <a:alpha val="74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add 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8944" y="2432221"/>
            <a:ext cx="7786115" cy="921643"/>
          </a:xfrm>
          <a:effectLst>
            <a:outerShdw blurRad="111125" dist="12700" dir="5100000" algn="ctr" rotWithShape="0">
              <a:srgbClr val="965C10">
                <a:alpha val="74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speaker name &amp; job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7" y="538647"/>
            <a:ext cx="8434683" cy="806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491" y="4548869"/>
            <a:ext cx="609020" cy="2292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929887"/>
            <a:ext cx="9144000" cy="19240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/>
            <a:r>
              <a:rPr lang="en-US" sz="800" dirty="0" smtClean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©2015, Amazon Web Services, Inc. or its affiliates. All rights reserved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698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2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74521"/>
            <a:ext cx="7772400" cy="1021556"/>
          </a:xfrm>
        </p:spPr>
        <p:txBody>
          <a:bodyPr anchor="ctr">
            <a:noAutofit/>
          </a:bodyPr>
          <a:lstStyle>
            <a:lvl1pPr algn="ctr">
              <a:defRPr sz="2800" b="1" cap="none">
                <a:solidFill>
                  <a:srgbClr val="353535"/>
                </a:solidFill>
              </a:defRPr>
            </a:lvl1pPr>
          </a:lstStyle>
          <a:p>
            <a:r>
              <a:rPr lang="en-US" dirty="0" smtClean="0"/>
              <a:t>Click to add section name</a:t>
            </a:r>
            <a:endParaRPr lang="en-US" dirty="0"/>
          </a:p>
        </p:txBody>
      </p:sp>
      <p:pic>
        <p:nvPicPr>
          <p:cNvPr id="4" name="Picture 3" descr="Powerpoint-stock-light-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7" y="960120"/>
            <a:ext cx="8434683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9" y="4544568"/>
            <a:ext cx="61009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44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7671" y="4767263"/>
            <a:ext cx="6197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/>
              <a:t>© 2014 Amazon.com, Inc. and its affiliates. All rights reserved. May not be copied, modified or distributed in whole or in part without the express consent of Amazon.com,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2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74521"/>
            <a:ext cx="7772400" cy="1021556"/>
          </a:xfrm>
          <a:effectLst>
            <a:outerShdw blurRad="111125" dist="12700" dir="5100000" algn="tl" rotWithShape="0">
              <a:srgbClr val="965C10">
                <a:alpha val="74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section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7" y="968415"/>
            <a:ext cx="8434683" cy="806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491" y="4548869"/>
            <a:ext cx="609020" cy="2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p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899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Lucida Console" panose="020B0609040504020204" pitchFamily="49" charset="0"/>
              </a:defRPr>
            </a:lvl1pPr>
            <a:lvl2pPr marL="457189" indent="0">
              <a:buNone/>
              <a:defRPr>
                <a:latin typeface="Lucida Console" panose="020B0609040504020204" pitchFamily="49" charset="0"/>
              </a:defRPr>
            </a:lvl2pPr>
            <a:lvl3pPr marL="914378" indent="0">
              <a:buNone/>
              <a:defRPr>
                <a:latin typeface="Lucida Console" panose="020B0609040504020204" pitchFamily="49" charset="0"/>
              </a:defRPr>
            </a:lvl3pPr>
            <a:lvl4pPr marL="1371566" indent="0">
              <a:buNone/>
              <a:defRPr>
                <a:latin typeface="Lucida Console" panose="020B0609040504020204" pitchFamily="49" charset="0"/>
              </a:defRPr>
            </a:lvl4pPr>
            <a:lvl5pPr marL="1828754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76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8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8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176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374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9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66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2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66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6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566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139080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9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9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9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9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151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1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1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1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1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1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1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558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702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4586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78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rchitectur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525142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348466" y="4767264"/>
            <a:ext cx="1075558" cy="273844"/>
          </a:xfrm>
          <a:prstGeom prst="rect">
            <a:avLst/>
          </a:prstGeom>
        </p:spPr>
        <p:txBody>
          <a:bodyPr vert="horz" lIns="91336" tIns="45672" rIns="91336" bIns="45672" rtlCol="0" anchor="ctr"/>
          <a:lstStyle>
            <a:defPPr>
              <a:defRPr lang="en-US"/>
            </a:defPPr>
            <a:lvl1pPr algn="r" defTabSz="456552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6552" algn="l" defTabSz="456552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3108" algn="l" defTabSz="456552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69660" algn="l" defTabSz="456552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6210" algn="l" defTabSz="456552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2762" algn="l" defTabSz="913108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39314" algn="l" defTabSz="913108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195869" algn="l" defTabSz="913108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2421" algn="l" defTabSz="913108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3A1EFB8B-DBDB-A54E-A5A1-DDD955ECEF68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4150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982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WS Summ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-stock-light-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941832"/>
            <a:ext cx="4023360" cy="23640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9" y="4556348"/>
            <a:ext cx="569284" cy="2143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41090" y="2806810"/>
            <a:ext cx="166182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srgbClr val="474746"/>
                </a:solidFill>
                <a:cs typeface="Arial" panose="020B0604020202020204" pitchFamily="34" charset="0"/>
              </a:rPr>
              <a:t>SAN FRANCISCO</a:t>
            </a:r>
            <a:endParaRPr lang="en-US" sz="1200" dirty="0">
              <a:solidFill>
                <a:srgbClr val="474746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929887"/>
            <a:ext cx="9144000" cy="19240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/>
            <a:r>
              <a:rPr lang="en-US" sz="800" dirty="0" smtClean="0">
                <a:solidFill>
                  <a:srgbClr val="999A9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©2015, Amazon Web Services, Inc. or its affiliates. All rights reserved</a:t>
            </a:r>
            <a:endParaRPr lang="en-US" sz="800" dirty="0">
              <a:solidFill>
                <a:srgbClr val="999A98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9" y="4544568"/>
            <a:ext cx="61009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286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AWS Summ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1" y="915186"/>
            <a:ext cx="4023359" cy="23640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9" y="4556348"/>
            <a:ext cx="569284" cy="2143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30987" y="2830666"/>
            <a:ext cx="228202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prstClr val="white"/>
                </a:solidFill>
                <a:cs typeface="Arial" panose="020B0604020202020204" pitchFamily="34" charset="0"/>
              </a:rPr>
              <a:t>SAN FRANCISCO</a:t>
            </a:r>
            <a:endParaRPr lang="en-US" sz="12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929887"/>
            <a:ext cx="9144000" cy="19240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/>
            <a:r>
              <a:rPr lang="en-US" sz="800" dirty="0" smtClean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©2015, Amazon Web Services, Inc. or its affiliates. All rights reserved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182" y="4571827"/>
            <a:ext cx="669636" cy="250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1" y="941832"/>
            <a:ext cx="4023359" cy="236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1090" y="2806810"/>
            <a:ext cx="166182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srgbClr val="474746"/>
                </a:solidFill>
                <a:cs typeface="Arial" panose="020B0604020202020204" pitchFamily="34" charset="0"/>
              </a:rPr>
              <a:t>SAN FRANCISCO</a:t>
            </a:r>
            <a:endParaRPr lang="en-US" sz="1200" dirty="0">
              <a:solidFill>
                <a:srgbClr val="474746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8515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Thank Yo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1" y="755311"/>
            <a:ext cx="4023359" cy="2364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59" y="4556348"/>
            <a:ext cx="569284" cy="214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0987" y="2830666"/>
            <a:ext cx="2282024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prstClr val="white"/>
                </a:solidFill>
                <a:cs typeface="Arial" panose="020B0604020202020204" pitchFamily="34" charset="0"/>
              </a:rPr>
              <a:t>SAN FRANCISCO</a:t>
            </a:r>
            <a:endParaRPr lang="en-US" sz="12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7498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1" y="171450"/>
            <a:ext cx="8458200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Lucida Console" panose="020B0609040504020204" pitchFamily="49" charset="0"/>
              </a:defRPr>
            </a:lvl1pPr>
            <a:lvl2pPr marL="457189" indent="0">
              <a:buNone/>
              <a:defRPr>
                <a:latin typeface="Lucida Console" panose="020B0609040504020204" pitchFamily="49" charset="0"/>
              </a:defRPr>
            </a:lvl2pPr>
            <a:lvl3pPr marL="914378" indent="0">
              <a:buNone/>
              <a:defRPr>
                <a:latin typeface="Lucida Console" panose="020B0609040504020204" pitchFamily="49" charset="0"/>
              </a:defRPr>
            </a:lvl3pPr>
            <a:lvl4pPr marL="1371566" indent="0">
              <a:buNone/>
              <a:defRPr>
                <a:latin typeface="Lucida Console" panose="020B0609040504020204" pitchFamily="49" charset="0"/>
              </a:defRPr>
            </a:lvl4pPr>
            <a:lvl5pPr marL="1828754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latin typeface="Lucida Console" panose="020B0609040504020204" pitchFamily="49" charset="0"/>
              </a:rPr>
              <a:t>; Syntax Test file for 68k Assembly code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; Some comments about this file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.D0 00000000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MS 2100 00000002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MM 2000;DI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LEA.L $002100,A1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MOVE.L #2,-(A1)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BSR $00002050</a:t>
            </a:r>
          </a:p>
          <a:p>
            <a:endParaRPr lang="sk-SK" sz="1400" dirty="0" smtClean="0">
              <a:latin typeface="Lucida Console" panose="020B0609040504020204" pitchFamily="49" charset="0"/>
            </a:endParaRPr>
          </a:p>
          <a:p>
            <a:r>
              <a:rPr lang="sk-SK" sz="1400" dirty="0" smtClean="0">
                <a:latin typeface="Lucida Console" panose="020B0609040504020204" pitchFamily="49" charset="0"/>
              </a:rPr>
              <a:t>MM 2050;DI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(A1)+,D1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(A1),D2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ADD.L D1,D2</a:t>
            </a:r>
          </a:p>
        </p:txBody>
      </p:sp>
    </p:spTree>
    <p:extLst>
      <p:ext uri="{BB962C8B-B14F-4D97-AF65-F5344CB8AC3E}">
        <p14:creationId xmlns:p14="http://schemas.microsoft.com/office/powerpoint/2010/main" val="13969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4"/>
          <p:cNvSpPr>
            <a:spLocks noGrp="1"/>
          </p:cNvSpPr>
          <p:nvPr>
            <p:ph idx="1"/>
          </p:nvPr>
        </p:nvSpPr>
        <p:spPr>
          <a:xfrm>
            <a:off x="457200" y="952500"/>
            <a:ext cx="8229600" cy="355282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400" baseline="0">
                <a:solidFill>
                  <a:schemeClr val="tx1"/>
                </a:solidFill>
                <a:latin typeface="Calibri" pitchFamily="34" charset="0"/>
                <a:cs typeface="Lucida Sans Unicode" pitchFamily="34" charset="0"/>
              </a:defRPr>
            </a:lvl1pPr>
            <a:lvl2pPr marL="742950" indent="-285750">
              <a:spcBef>
                <a:spcPts val="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Lucida Sans Unicode" pitchFamily="34" charset="0"/>
              </a:defRPr>
            </a:lvl2pPr>
            <a:lvl3pPr>
              <a:spcBef>
                <a:spcPts val="0"/>
              </a:spcBef>
              <a:defRPr sz="1800">
                <a:solidFill>
                  <a:schemeClr val="tx1"/>
                </a:solidFill>
                <a:latin typeface="Calibri" pitchFamily="34" charset="0"/>
                <a:cs typeface="Lucida Sans Unicode" pitchFamily="34" charset="0"/>
              </a:defRPr>
            </a:lvl3pPr>
            <a:lvl4pPr>
              <a:spcBef>
                <a:spcPts val="0"/>
              </a:spcBef>
              <a:defRPr sz="1600">
                <a:solidFill>
                  <a:schemeClr val="tx1"/>
                </a:solidFill>
                <a:latin typeface="Calibri" pitchFamily="34" charset="0"/>
                <a:cs typeface="Lucida Sans Unicode" pitchFamily="34" charset="0"/>
              </a:defRPr>
            </a:lvl4pPr>
            <a:lvl5pPr>
              <a:spcBef>
                <a:spcPts val="0"/>
              </a:spcBef>
              <a:defRPr sz="1600">
                <a:solidFill>
                  <a:schemeClr val="tx1"/>
                </a:solidFill>
                <a:latin typeface="Calibri" pitchFamily="34" charset="0"/>
                <a:cs typeface="Lucida Sans Unicode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6255" y="0"/>
            <a:ext cx="8520545" cy="795647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1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lemetry 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342899" y="171449"/>
            <a:ext cx="8458202" cy="9144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spc="-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spc="0"/>
            </a:pPr>
            <a:r>
              <a:rPr sz="3600" spc="-100"/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342899" y="1085849"/>
            <a:ext cx="8458202" cy="37576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30653" indent="-330653">
              <a:spcBef>
                <a:spcPts val="450"/>
              </a:spcBef>
              <a:defRPr sz="2700">
                <a:latin typeface="Arial"/>
                <a:ea typeface="Arial"/>
                <a:cs typeface="Arial"/>
                <a:sym typeface="Arial"/>
              </a:defRPr>
            </a:lvl1pPr>
            <a:lvl2pPr marL="664369" indent="-321469">
              <a:spcBef>
                <a:spcPts val="450"/>
              </a:spcBef>
              <a:defRPr sz="2700">
                <a:latin typeface="Arial"/>
                <a:ea typeface="Arial"/>
                <a:cs typeface="Arial"/>
                <a:sym typeface="Arial"/>
              </a:defRPr>
            </a:lvl2pPr>
            <a:lvl3pPr marL="994409" indent="-308609">
              <a:spcBef>
                <a:spcPts val="450"/>
              </a:spcBef>
              <a:defRPr sz="2700">
                <a:latin typeface="Arial"/>
                <a:ea typeface="Arial"/>
                <a:cs typeface="Arial"/>
                <a:sym typeface="Arial"/>
              </a:defRPr>
            </a:lvl3pPr>
            <a:lvl4pPr marL="1371600" indent="-342900">
              <a:spcBef>
                <a:spcPts val="450"/>
              </a:spcBef>
              <a:defRPr sz="2700">
                <a:latin typeface="Arial"/>
                <a:ea typeface="Arial"/>
                <a:cs typeface="Arial"/>
                <a:sym typeface="Arial"/>
              </a:defRPr>
            </a:lvl4pPr>
            <a:lvl5pPr marL="1714500" indent="-342900">
              <a:spcBef>
                <a:spcPts val="450"/>
              </a:spcBef>
              <a:defRPr sz="27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/>
            </a:pPr>
            <a:r>
              <a:rPr sz="2700"/>
              <a:t>Body Level One</a:t>
            </a:r>
          </a:p>
          <a:p>
            <a:pPr lvl="1">
              <a:defRPr sz="1800"/>
            </a:pPr>
            <a:r>
              <a:rPr sz="2700"/>
              <a:t>Body Level Two</a:t>
            </a:r>
          </a:p>
          <a:p>
            <a:pPr lvl="2">
              <a:defRPr sz="1800"/>
            </a:pPr>
            <a:r>
              <a:rPr sz="2700"/>
              <a:t>Body Level Three</a:t>
            </a:r>
          </a:p>
          <a:p>
            <a:pPr lvl="3">
              <a:defRPr sz="1800"/>
            </a:pPr>
            <a:r>
              <a:rPr sz="2700"/>
              <a:t>Body Level Four</a:t>
            </a:r>
          </a:p>
          <a:p>
            <a:pPr lvl="4">
              <a:defRPr sz="1800"/>
            </a:pPr>
            <a:r>
              <a:rPr sz="2700"/>
              <a:t>Body Level Five</a:t>
            </a:r>
          </a:p>
        </p:txBody>
      </p:sp>
      <p:sp>
        <p:nvSpPr>
          <p:cNvPr id="56" name="Shape 56"/>
          <p:cNvSpPr/>
          <p:nvPr/>
        </p:nvSpPr>
        <p:spPr>
          <a:xfrm>
            <a:off x="1947462" y="4843462"/>
            <a:ext cx="5262978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 algn="ctr">
              <a:defRPr sz="1800"/>
            </a:pPr>
            <a:r>
              <a:rPr sz="1350" dirty="0">
                <a:latin typeface="Calibri"/>
                <a:ea typeface="Calibri"/>
                <a:cs typeface="Calibri"/>
                <a:sym typeface="Calibri"/>
              </a:rPr>
              <a:t>IoT : [ </a:t>
            </a:r>
            <a:r>
              <a:rPr sz="1350" b="1" dirty="0">
                <a:latin typeface="Calibri"/>
                <a:ea typeface="Calibri"/>
                <a:cs typeface="Calibri"/>
                <a:sym typeface="Calibri"/>
              </a:rPr>
              <a:t>Telemetry</a:t>
            </a:r>
            <a:r>
              <a:rPr sz="1350" dirty="0">
                <a:latin typeface="Calibri"/>
                <a:ea typeface="Calibri"/>
                <a:cs typeface="Calibri"/>
                <a:sym typeface="Calibri"/>
              </a:rPr>
              <a:t> ][ </a:t>
            </a:r>
            <a:r>
              <a:rPr sz="1350" dirty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Commands</a:t>
            </a:r>
            <a:r>
              <a:rPr sz="1350" dirty="0">
                <a:latin typeface="Calibri"/>
                <a:ea typeface="Calibri"/>
                <a:cs typeface="Calibri"/>
                <a:sym typeface="Calibri"/>
              </a:rPr>
              <a:t> ][ </a:t>
            </a:r>
            <a:r>
              <a:rPr sz="1350" dirty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Device DevOps</a:t>
            </a:r>
            <a:r>
              <a:rPr sz="1350" dirty="0">
                <a:latin typeface="Calibri"/>
                <a:ea typeface="Calibri"/>
                <a:cs typeface="Calibri"/>
                <a:sym typeface="Calibri"/>
              </a:rPr>
              <a:t> ][ </a:t>
            </a:r>
            <a:r>
              <a:rPr sz="1350" dirty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Audit &amp; Authorization</a:t>
            </a:r>
            <a:r>
              <a:rPr sz="1350" dirty="0">
                <a:latin typeface="Calibri"/>
                <a:ea typeface="Calibri"/>
                <a:cs typeface="Calibri"/>
                <a:sym typeface="Calibri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078746378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0825"/>
            <a:ext cx="9144001" cy="1266825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1047750"/>
            <a:ext cx="7791450" cy="485775"/>
          </a:xfrm>
        </p:spPr>
        <p:txBody>
          <a:bodyPr anchor="b"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820" y="1533525"/>
            <a:ext cx="7810179" cy="485775"/>
          </a:xfrm>
        </p:spPr>
        <p:txBody>
          <a:bodyPr anchor="t"/>
          <a:lstStyle>
            <a:lvl1pPr marL="0" indent="0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4774" y="4634866"/>
            <a:ext cx="2324101" cy="384810"/>
          </a:xfrm>
        </p:spPr>
        <p:txBody>
          <a:bodyPr wrap="none" lIns="91440" tIns="0" rIns="0" bIns="0" anchor="ctr"/>
          <a:lstStyle>
            <a:lvl1pPr marL="0" indent="0" algn="l">
              <a:buNone/>
              <a:defRPr sz="20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Month DD, 2015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" y="4250055"/>
            <a:ext cx="2314576" cy="384810"/>
          </a:xfrm>
        </p:spPr>
        <p:txBody>
          <a:bodyPr wrap="none" lIns="91440" tIns="0" rIns="0" bIns="0" anchor="ctr"/>
          <a:lstStyle>
            <a:lvl1pPr marL="0" indent="0" algn="l">
              <a:buNone/>
              <a:defRPr sz="20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Location City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28625" y="238125"/>
            <a:ext cx="7924800" cy="809625"/>
          </a:xfrm>
        </p:spPr>
        <p:txBody>
          <a:bodyPr anchor="ctr"/>
          <a:lstStyle>
            <a:lvl1pPr marL="0" indent="0">
              <a:buNone/>
              <a:defRPr sz="40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Presentation 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75" y="4341495"/>
            <a:ext cx="169545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50" y="171450"/>
            <a:ext cx="8458201" cy="8572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4840"/>
            <a:ext cx="8458201" cy="308950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2400">
                <a:latin typeface="Arial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 sz="1800">
                <a:latin typeface="Arial"/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600">
                <a:latin typeface="Arial"/>
              </a:defRPr>
            </a:lvl3pPr>
            <a:lvl4pPr marL="1600200" indent="-2286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1400">
                <a:latin typeface="Arial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400"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7671" y="4767263"/>
            <a:ext cx="6197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>
                <a:solidFill>
                  <a:srgbClr val="474746">
                    <a:tint val="75000"/>
                  </a:srgbClr>
                </a:solidFill>
              </a:rPr>
              <a:t>© 2014 Amazon.com, Inc. and its affiliates. All rights reserved. May not be copied, modified or distributed in whole or in part without the express consent of Amazon.com, Inc.</a:t>
            </a:r>
            <a:endParaRPr lang="en-US" dirty="0">
              <a:solidFill>
                <a:srgbClr val="47474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84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899" y="171450"/>
            <a:ext cx="8458201" cy="857250"/>
          </a:xfrm>
        </p:spPr>
        <p:txBody>
          <a:bodyPr/>
          <a:lstStyle>
            <a:lvl1pPr>
              <a:defRPr sz="3600" baseline="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10064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Arial"/>
                <a:ea typeface="Arial"/>
                <a:cs typeface="Arial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3060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108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199" cy="857250"/>
          </a:xfrm>
        </p:spPr>
        <p:txBody>
          <a:bodyPr/>
          <a:lstStyle>
            <a:lvl1pPr>
              <a:defRPr sz="3600" baseline="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064192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effectLst/>
                <a:latin typeface="Arial"/>
                <a:ea typeface="Arial"/>
                <a:cs typeface="Arial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0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2960897"/>
          </a:xfrm>
        </p:spPr>
        <p:txBody>
          <a:bodyPr/>
          <a:lstStyle>
            <a:lvl1pPr marL="342900" indent="-342900">
              <a:buSzPct val="65000"/>
              <a:buFont typeface="Wingdings" panose="05000000000000000000" pitchFamily="2" charset="2"/>
              <a:buChar char="q"/>
              <a:defRPr sz="280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0"/>
            <a:ext cx="4191000" cy="2960897"/>
          </a:xfrm>
        </p:spPr>
        <p:txBody>
          <a:bodyPr/>
          <a:lstStyle>
            <a:lvl1pPr marL="342900" indent="-342900">
              <a:buSzPct val="65000"/>
              <a:buFont typeface="Wingdings" panose="05000000000000000000" pitchFamily="2" charset="2"/>
              <a:buChar char="q"/>
              <a:defRPr sz="280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9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2"/>
            <a:ext cx="4191000" cy="262014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 sz="20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0101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1" y="1572432"/>
            <a:ext cx="4191000" cy="2620143"/>
          </a:xfrm>
        </p:spPr>
        <p:txBody>
          <a:bodyPr/>
          <a:lstStyle>
            <a:lvl1pPr marL="342900" indent="-342900">
              <a:buSzPct val="65000"/>
              <a:buFont typeface="Wingdings" panose="05000000000000000000" pitchFamily="2" charset="2"/>
              <a:buChar char="q"/>
              <a:defRPr sz="20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4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  <p15:guide id="5" orient="horz" pos="684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53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0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39542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1"/>
            <a:ext cx="3238500" cy="300178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3504" userDrawn="1">
          <p15:clr>
            <a:srgbClr val="FBAE40"/>
          </p15:clr>
        </p15:guide>
        <p15:guide id="7" orient="horz" pos="708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ortal.ant.amazon.com/sites/aws_marketing/diy/AWS%20Logos/AWS%20Logos%20for%20Web/AWS_Logo_Web_300p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12" y="4542593"/>
            <a:ext cx="1294408" cy="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3183"/>
          </a:xfrm>
          <a:noFill/>
        </p:spPr>
        <p:txBody>
          <a:bodyPr/>
          <a:lstStyle>
            <a:lvl1pPr algn="ctr">
              <a:defRPr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0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87.xml"/><Relationship Id="rId23" Type="http://schemas.openxmlformats.org/officeDocument/2006/relationships/theme" Target="../theme/theme10.xml"/><Relationship Id="rId24" Type="http://schemas.openxmlformats.org/officeDocument/2006/relationships/image" Target="../media/image27.png"/><Relationship Id="rId25" Type="http://schemas.openxmlformats.org/officeDocument/2006/relationships/image" Target="../media/image28.emf"/><Relationship Id="rId1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1.xml"/><Relationship Id="rId15" Type="http://schemas.openxmlformats.org/officeDocument/2006/relationships/theme" Target="../theme/theme11.xml"/><Relationship Id="rId16" Type="http://schemas.openxmlformats.org/officeDocument/2006/relationships/image" Target="../media/image23.jpg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9.xml"/><Relationship Id="rId3" Type="http://schemas.openxmlformats.org/officeDocument/2006/relationships/slideLayout" Target="../slideLayouts/slideLayout90.xml"/><Relationship Id="rId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5.xml"/><Relationship Id="rId9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7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4.xml"/><Relationship Id="rId3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6.xml"/><Relationship Id="rId10" Type="http://schemas.openxmlformats.org/officeDocument/2006/relationships/image" Target="../media/image2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7.xml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8.xml"/><Relationship Id="rId17" Type="http://schemas.openxmlformats.org/officeDocument/2006/relationships/image" Target="../media/image19.jp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theme" Target="../theme/theme9.xml"/><Relationship Id="rId16" Type="http://schemas.openxmlformats.org/officeDocument/2006/relationships/image" Target="../media/image23.jpg"/><Relationship Id="rId17" Type="http://schemas.openxmlformats.org/officeDocument/2006/relationships/image" Target="../media/image24.pn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WS-Training-&amp;-Certification_PPT_Cover_02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31300" cy="5143500"/>
          </a:xfrm>
          <a:prstGeom prst="rect">
            <a:avLst/>
          </a:prstGeom>
        </p:spPr>
      </p:pic>
      <p:pic>
        <p:nvPicPr>
          <p:cNvPr id="8" name="Picture 7" descr="AWS-Training-&amp;-Certification_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65" y="4516423"/>
            <a:ext cx="1941088" cy="4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1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3" y="1009332"/>
            <a:ext cx="8205304" cy="35539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1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2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</p:sldLayoutIdLst>
  <p:txStyles>
    <p:titleStyle>
      <a:lvl1pPr algn="l" defTabSz="457189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Arial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Calibri" panose="020F0502020204030204" pitchFamily="34" charset="0"/>
          <a:ea typeface="+mn-ea"/>
          <a:cs typeface="Arial"/>
        </a:defRPr>
      </a:lvl1pPr>
      <a:lvl2pPr marL="742931" indent="-285743" algn="l" defTabSz="457189" rtl="0" eaLnBrk="1" latinLnBrk="0" hangingPunct="1">
        <a:spcBef>
          <a:spcPct val="20000"/>
        </a:spcBef>
        <a:buSzPct val="65000"/>
        <a:buFont typeface="Wingdings" panose="05000000000000000000" pitchFamily="2" charset="2"/>
        <a:buChar char="q"/>
        <a:defRPr sz="2000" b="0" i="0" kern="1200">
          <a:solidFill>
            <a:srgbClr val="595A5D"/>
          </a:solidFill>
          <a:latin typeface="Calibri" panose="020F0502020204030204" pitchFamily="34" charset="0"/>
          <a:ea typeface="+mn-ea"/>
          <a:cs typeface="Arial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Calibri" panose="020F0502020204030204" pitchFamily="34" charset="0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Calibri" panose="020F0502020204030204" pitchFamily="34" charset="0"/>
          <a:ea typeface="+mn-ea"/>
          <a:cs typeface="Arial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Calibri" panose="020F0502020204030204" pitchFamily="34" charset="0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48" y="4503420"/>
            <a:ext cx="1552575" cy="6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4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0" i="0" kern="1200" spc="-100" baseline="0">
          <a:solidFill>
            <a:schemeClr val="accent3">
              <a:lumMod val="20000"/>
              <a:lumOff val="8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65000"/>
        <a:buFont typeface="Wingdings" panose="05000000000000000000" pitchFamily="2" charset="2"/>
        <a:buChar char="q"/>
        <a:defRPr sz="18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WS-Training-&amp;-Certification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65" y="4516423"/>
            <a:ext cx="1941088" cy="481389"/>
          </a:xfrm>
          <a:prstGeom prst="rect">
            <a:avLst/>
          </a:prstGeom>
        </p:spPr>
      </p:pic>
      <p:pic>
        <p:nvPicPr>
          <p:cNvPr id="1026" name="Picture 2" descr="F:\Sreejesh_CM_Data\2013\Amazon\_Nov_2013\AWS Intro Series Branding\AWS-Intro-Series-Branding_10-17-2013\AWS-Intro-Series-Branding_10-17-2013_01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316467" y="1010729"/>
            <a:ext cx="5452780" cy="1984719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884623" y="2405722"/>
            <a:ext cx="2484680" cy="1731150"/>
            <a:chOff x="884623" y="2405722"/>
            <a:chExt cx="2484680" cy="1731150"/>
          </a:xfrm>
        </p:grpSpPr>
        <p:pic>
          <p:nvPicPr>
            <p:cNvPr id="4" name="Picture 6" descr="F:\Sreejesh_CM_Data\2013\Amazon\_Oct_2013\AWS Intro Series Branding\AWS-Intro-Series-Branding_10-17-2013_02c.png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227818" y="2405722"/>
              <a:ext cx="1141485" cy="1166889"/>
            </a:xfrm>
            <a:prstGeom prst="rect">
              <a:avLst/>
            </a:prstGeom>
            <a:noFill/>
          </p:spPr>
        </p:pic>
        <p:pic>
          <p:nvPicPr>
            <p:cNvPr id="5" name="Picture 6" descr="F:\Sreejesh_CM_Data\2013\Amazon\_Oct_2013\AWS Intro Series Branding\AWS-Intro-Series-Branding_10-17-2013_02c.png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16993" y="2491559"/>
              <a:ext cx="1333421" cy="1363095"/>
            </a:xfrm>
            <a:prstGeom prst="rect">
              <a:avLst/>
            </a:prstGeom>
            <a:noFill/>
          </p:spPr>
        </p:pic>
        <p:pic>
          <p:nvPicPr>
            <p:cNvPr id="6" name="Picture 6" descr="F:\Sreejesh_CM_Data\2013\Amazon\_Oct_2013\AWS Intro Series Branding\AWS-Intro-Series-Branding_10-17-2013_02c.png"/>
            <p:cNvPicPr>
              <a:picLocks noChangeAspect="1" noChangeArrowheads="1"/>
            </p:cNvPicPr>
            <p:nvPr userDrawn="1"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84623" y="2491559"/>
              <a:ext cx="1609495" cy="1645313"/>
            </a:xfrm>
            <a:prstGeom prst="rect">
              <a:avLst/>
            </a:prstGeom>
            <a:noFill/>
          </p:spPr>
        </p:pic>
      </p:grpSp>
      <p:pic>
        <p:nvPicPr>
          <p:cNvPr id="10" name="Picture 5" descr="F:\Sreejesh_CM_Data\2013\Amazon\_Oct_2013\AWS Intro Series Branding\AWS-Intro-Series-Branding_10-17-2013_02b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flipH="1">
            <a:off x="6977353" y="1860858"/>
            <a:ext cx="1281272" cy="1949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200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680" r:id="rId4"/>
    <p:sldLayoutId id="2147483686" r:id="rId5"/>
    <p:sldLayoutId id="2147483657" r:id="rId6"/>
    <p:sldLayoutId id="2147483694" r:id="rId7"/>
    <p:sldLayoutId id="2147483713" r:id="rId8"/>
    <p:sldLayoutId id="2147483717" r:id="rId9"/>
    <p:sldLayoutId id="2147483719" r:id="rId10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WS-Training-&amp;-Certification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65" y="4516423"/>
            <a:ext cx="1941088" cy="481389"/>
          </a:xfrm>
          <a:prstGeom prst="rect">
            <a:avLst/>
          </a:prstGeom>
        </p:spPr>
      </p:pic>
      <p:pic>
        <p:nvPicPr>
          <p:cNvPr id="10" name="Picture 2" descr="F:\Sreejesh_CM_Data\2013\Amazon\_Nov_2013\AWS Intro Series Branding\AWS-Intro-Series-Branding_10-17-2013\AWS-Intro-Series-Branding_10-17-2013_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16467" y="1010729"/>
            <a:ext cx="5452780" cy="1984719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884623" y="2405722"/>
            <a:ext cx="2484680" cy="1731150"/>
            <a:chOff x="884623" y="2405722"/>
            <a:chExt cx="2484680" cy="1731150"/>
          </a:xfrm>
        </p:grpSpPr>
        <p:pic>
          <p:nvPicPr>
            <p:cNvPr id="12" name="Picture 6" descr="F:\Sreejesh_CM_Data\2013\Amazon\_Oct_2013\AWS Intro Series Branding\AWS-Intro-Series-Branding_10-17-2013_02c.pn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27818" y="2405722"/>
              <a:ext cx="1141485" cy="1166889"/>
            </a:xfrm>
            <a:prstGeom prst="rect">
              <a:avLst/>
            </a:prstGeom>
            <a:noFill/>
          </p:spPr>
        </p:pic>
        <p:pic>
          <p:nvPicPr>
            <p:cNvPr id="13" name="Picture 6" descr="F:\Sreejesh_CM_Data\2013\Amazon\_Oct_2013\AWS Intro Series Branding\AWS-Intro-Series-Branding_10-17-2013_02c.png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616993" y="2491559"/>
              <a:ext cx="1333421" cy="1363095"/>
            </a:xfrm>
            <a:prstGeom prst="rect">
              <a:avLst/>
            </a:prstGeom>
            <a:noFill/>
          </p:spPr>
        </p:pic>
        <p:pic>
          <p:nvPicPr>
            <p:cNvPr id="14" name="Picture 6" descr="F:\Sreejesh_CM_Data\2013\Amazon\_Oct_2013\AWS Intro Series Branding\AWS-Intro-Series-Branding_10-17-2013_02c.png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84623" y="2491559"/>
              <a:ext cx="1609495" cy="1645313"/>
            </a:xfrm>
            <a:prstGeom prst="rect">
              <a:avLst/>
            </a:prstGeom>
            <a:noFill/>
          </p:spPr>
        </p:pic>
      </p:grpSp>
      <p:pic>
        <p:nvPicPr>
          <p:cNvPr id="16" name="Picture 3" descr="F:\Sreejesh_CM_Data\2013\Amazon\_Oct_2013\AWS Intro Series Branding\AWS-Intro-Series-Branding_10-17-2013_05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93912" y="1772259"/>
            <a:ext cx="1418886" cy="2103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0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0800000">
            <a:off x="0" y="-1"/>
            <a:ext cx="9144000" cy="373791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rgbClr val="D8EAF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pic>
        <p:nvPicPr>
          <p:cNvPr id="8" name="Picture 7" descr="AWS-Training-&amp;-Certification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31" y="1042889"/>
            <a:ext cx="4080991" cy="10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0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Sreejesh_CM_Data\2013\Amazon\_Nov_2013\AWS Intro Series Branding\AWS-Intro-Series-Branding_10-17-2013\AWS-Intro-Series-Branding_10-17-2013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5718" y="419576"/>
            <a:ext cx="5082459" cy="2270945"/>
          </a:xfrm>
          <a:prstGeom prst="rect">
            <a:avLst/>
          </a:prstGeom>
          <a:noFill/>
        </p:spPr>
      </p:pic>
      <p:pic>
        <p:nvPicPr>
          <p:cNvPr id="9" name="Picture 8" descr="AWS-Training-&amp;-Certification_Logo_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01" y="970617"/>
            <a:ext cx="3847033" cy="961758"/>
          </a:xfrm>
          <a:prstGeom prst="rect">
            <a:avLst/>
          </a:prstGeom>
        </p:spPr>
      </p:pic>
      <p:pic>
        <p:nvPicPr>
          <p:cNvPr id="8" name="Picture 6" descr="F:\Sreejesh_CM_Data\2013\Amazon\_Oct_2013\AWS Intro Series Branding\AWS-Intro-Series-Branding_10-17-2013_03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4688" y="1789912"/>
            <a:ext cx="804916" cy="1879624"/>
          </a:xfrm>
          <a:prstGeom prst="rect">
            <a:avLst/>
          </a:prstGeom>
          <a:noFill/>
        </p:spPr>
      </p:pic>
      <p:pic>
        <p:nvPicPr>
          <p:cNvPr id="6" name="Picture 6" descr="F:\Sreejesh_CM_Data\2013\Amazon\_Oct_2013\AWS Intro Series Branding\AWS-Intro-Series-Branding_10-17-2013_06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312" y="2010292"/>
            <a:ext cx="1328302" cy="2065437"/>
          </a:xfrm>
          <a:prstGeom prst="rect">
            <a:avLst/>
          </a:prstGeom>
          <a:noFill/>
        </p:spPr>
      </p:pic>
      <p:pic>
        <p:nvPicPr>
          <p:cNvPr id="2051" name="Picture 3" descr="F:\Sreejesh_CM_Data\2013\Amazon\_Nov_2013\AWS Intro Series Branding\AWS-Intro-Series-Branding_11-07-2013_0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12366" y="1968345"/>
            <a:ext cx="1115640" cy="1935198"/>
          </a:xfrm>
          <a:prstGeom prst="rect">
            <a:avLst/>
          </a:prstGeom>
          <a:noFill/>
        </p:spPr>
      </p:pic>
      <p:pic>
        <p:nvPicPr>
          <p:cNvPr id="10" name="Picture 7" descr="F:\Sreejesh_CM_Data\2013\Amazon\_Oct_2013\AWS Intro Series Branding\AWS-Intro-Series-Branding_10-17-2013_03f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82124" y="1789912"/>
            <a:ext cx="906711" cy="1882654"/>
          </a:xfrm>
          <a:prstGeom prst="rect">
            <a:avLst/>
          </a:prstGeom>
          <a:noFill/>
        </p:spPr>
      </p:pic>
      <p:pic>
        <p:nvPicPr>
          <p:cNvPr id="11" name="Picture 5" descr="F:\Sreejesh_CM_Data\2013\Amazon\_Oct_2013\AWS Intro Series Branding\AWS-Intro-Series-Branding_10-17-2013_02b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704953" y="1936815"/>
            <a:ext cx="1281272" cy="1949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140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7" name="Picture 6" descr="AWS-Training-&amp;-Certification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65" y="4516423"/>
            <a:ext cx="1941088" cy="48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AAA43"/>
        </a:buClr>
        <a:buSzPct val="84000"/>
        <a:buFont typeface="Wingdings" charset="2"/>
        <a:buChar char="Ø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FAAA43"/>
        </a:buClr>
        <a:buSzPct val="80000"/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AAA43"/>
        </a:buClr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AAA43"/>
        </a:buClr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73" y="4786286"/>
            <a:ext cx="664675" cy="2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595A5D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6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800" b="0" i="0" kern="1200" spc="-100" baseline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7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48" y="4503420"/>
            <a:ext cx="1552575" cy="6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10" r:id="rId14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0" i="0" kern="1200" spc="-100" baseline="0">
          <a:solidFill>
            <a:schemeClr val="accent3">
              <a:lumMod val="20000"/>
              <a:lumOff val="80000"/>
            </a:schemeClr>
          </a:solidFill>
          <a:latin typeface="Century Gothic" panose="020B0502020202020204" pitchFamily="34" charset="0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65000"/>
        <a:buFont typeface="Wingdings" panose="05000000000000000000" pitchFamily="2" charset="2"/>
        <a:buChar char="q"/>
        <a:defRPr sz="18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41.emf"/><Relationship Id="rId3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emf"/><Relationship Id="rId5" Type="http://schemas.openxmlformats.org/officeDocument/2006/relationships/hyperlink" Target="https://github.com/awslabs/amazon-kinesis-client" TargetMode="External"/><Relationship Id="rId6" Type="http://schemas.openxmlformats.org/officeDocument/2006/relationships/hyperlink" Target="https://github.com/awslabs/amazon-kinesis-client-python" TargetMode="External"/><Relationship Id="rId7" Type="http://schemas.openxmlformats.org/officeDocument/2006/relationships/hyperlink" Target="https://github.com/awslabs/amazon-kinesis-client-ruby" TargetMode="External"/><Relationship Id="rId8" Type="http://schemas.openxmlformats.org/officeDocument/2006/relationships/hyperlink" Target="https://github.com/awslabs/amazon-kinesis-client-nodejs" TargetMode="External"/><Relationship Id="rId9" Type="http://schemas.openxmlformats.org/officeDocument/2006/relationships/hyperlink" Target="https://github.com/awslabs/amazon-kinesis-client-net" TargetMode="External"/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63.emf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spark.apache.org/docs/latest/streaming-kinesis-integration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hyperlink" Target="https://github.com/awslabs/kinesis-storm-spout" TargetMode="External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83.emf"/><Relationship Id="rId13" Type="http://schemas.openxmlformats.org/officeDocument/2006/relationships/hyperlink" Target="http://blogs.aws.amazon.com/bigdata/post/Tx36LYSCY2R0A9B/Implement-a-Real-time-Sliding-Window-Application-Using-Amazon-Kinesis-and-Apache" TargetMode="External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63.emf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Solutions Architect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November 10</a:t>
            </a:r>
            <a:r>
              <a:rPr lang="en-US" baseline="30000" dirty="0" smtClean="0"/>
              <a:t>th</a:t>
            </a:r>
            <a:r>
              <a:rPr lang="en-US" dirty="0" smtClean="0"/>
              <a:t>, 2015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Herndon, VA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Real-Time Event Processing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Ben </a:t>
            </a:r>
            <a:r>
              <a:rPr lang="en-US" dirty="0" err="1" smtClean="0"/>
              <a:t>Snively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8650" y="62085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to Size your Kinesis Stream - Ingress</a:t>
            </a:r>
            <a:endParaRPr lang="en-US" sz="32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6787" y="499456"/>
            <a:ext cx="7714989" cy="43368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sz="1800" b="1" dirty="0" smtClean="0"/>
              <a:t>Suppose 2 Producers, each producing 2KB records at 500 KB/s: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200" b="1" dirty="0" smtClean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600" dirty="0" smtClean="0"/>
              <a:t>Minimum Requirement: Ingress Capacity of 2 MB/s, Egress Capacity of 2MB/s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A theoretical minimum of </a:t>
            </a:r>
            <a:r>
              <a:rPr lang="en-US" sz="1600" b="1" dirty="0" smtClean="0"/>
              <a:t>2 shards </a:t>
            </a:r>
            <a:r>
              <a:rPr lang="en-US" sz="1600" dirty="0" smtClean="0"/>
              <a:t>is required which will provide an ingress capacity of 2MB/s, and egress capacity 4 MB/s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9940" y="1682010"/>
            <a:ext cx="7171475" cy="1327557"/>
            <a:chOff x="178060" y="1196690"/>
            <a:chExt cx="7171475" cy="1327557"/>
          </a:xfrm>
        </p:grpSpPr>
        <p:sp>
          <p:nvSpPr>
            <p:cNvPr id="8" name="Rectangle 7"/>
            <p:cNvSpPr/>
            <p:nvPr/>
          </p:nvSpPr>
          <p:spPr>
            <a:xfrm>
              <a:off x="3404270" y="1196690"/>
              <a:ext cx="863305" cy="87928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497825" y="1287155"/>
              <a:ext cx="654288" cy="25122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2F5897"/>
                  </a:solidFill>
                </a:rPr>
                <a:t>Shard</a:t>
              </a:r>
              <a:endParaRPr lang="en-US" sz="1050" dirty="0">
                <a:solidFill>
                  <a:srgbClr val="2F5897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497825" y="1668712"/>
              <a:ext cx="654288" cy="25122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2F5897"/>
                  </a:solidFill>
                </a:rPr>
                <a:t>Shard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79608" y="1250180"/>
              <a:ext cx="3013539" cy="376759"/>
              <a:chOff x="179608" y="1121900"/>
              <a:chExt cx="3013539" cy="37675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146813" y="1247437"/>
                <a:ext cx="238340" cy="251222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2625601" y="1121900"/>
                <a:ext cx="567546" cy="273620"/>
                <a:chOff x="1618714" y="2266380"/>
                <a:chExt cx="567546" cy="273620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1666240" y="2540000"/>
                  <a:ext cx="457200" cy="0"/>
                </a:xfrm>
                <a:prstGeom prst="straightConnector1">
                  <a:avLst/>
                </a:prstGeom>
                <a:ln w="9525" cmpd="sng"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1618714" y="2266380"/>
                  <a:ext cx="5675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1 MB/S</a:t>
                  </a:r>
                  <a:endParaRPr lang="en-US" sz="900" dirty="0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179608" y="1221660"/>
                <a:ext cx="19672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KB * 500 TPS = 1000KB/s</a:t>
                </a:r>
                <a:endParaRPr lang="en-US" sz="12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78060" y="1620656"/>
              <a:ext cx="3013539" cy="376759"/>
              <a:chOff x="179608" y="1121900"/>
              <a:chExt cx="3013539" cy="37675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146813" y="1247437"/>
                <a:ext cx="238340" cy="251222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2625601" y="1121900"/>
                <a:ext cx="567546" cy="273620"/>
                <a:chOff x="1618714" y="2266380"/>
                <a:chExt cx="567546" cy="273620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1666240" y="2540000"/>
                  <a:ext cx="457200" cy="0"/>
                </a:xfrm>
                <a:prstGeom prst="straightConnector1">
                  <a:avLst/>
                </a:prstGeom>
                <a:ln w="9525" cmpd="sng"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1618714" y="2266380"/>
                  <a:ext cx="5675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1 MB/S</a:t>
                  </a:r>
                  <a:endParaRPr lang="en-US" sz="900" dirty="0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179608" y="1221660"/>
                <a:ext cx="19672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KB * 500 TPS = 1000KB/s</a:t>
                </a:r>
                <a:endParaRPr lang="en-US" sz="12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4766123" y="1476351"/>
              <a:ext cx="238340" cy="25122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9" idx="3"/>
              <a:endCxn id="13" idx="1"/>
            </p:cNvCxnSpPr>
            <p:nvPr/>
          </p:nvCxnSpPr>
          <p:spPr>
            <a:xfrm>
              <a:off x="4152113" y="1412766"/>
              <a:ext cx="614010" cy="189196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3"/>
              <a:endCxn id="13" idx="1"/>
            </p:cNvCxnSpPr>
            <p:nvPr/>
          </p:nvCxnSpPr>
          <p:spPr>
            <a:xfrm flipV="1">
              <a:off x="4152113" y="1601962"/>
              <a:ext cx="614010" cy="192361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003384" y="1481176"/>
              <a:ext cx="21210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chemeClr val="tx2"/>
                  </a:solidFill>
                </a:rPr>
                <a:t>Payment Processing Application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035551">
              <a:off x="4235744" y="1285921"/>
              <a:ext cx="5675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1 MB/S</a:t>
              </a:r>
              <a:endParaRPr lang="en-US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 rot="20694157">
              <a:off x="4259854" y="1643569"/>
              <a:ext cx="5675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1 MB/S</a:t>
              </a:r>
              <a:endParaRPr lang="en-US" sz="9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37110" y="2068978"/>
              <a:ext cx="7906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rgbClr val="2F5897"/>
                  </a:solidFill>
                </a:rPr>
                <a:t>Producers</a:t>
              </a:r>
              <a:endParaRPr lang="en-US" sz="1050" dirty="0">
                <a:solidFill>
                  <a:srgbClr val="2F5897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13941" y="2247248"/>
              <a:ext cx="31355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2F5897"/>
                  </a:solidFill>
                </a:rPr>
                <a:t>Theoretical Minimum of 2 Shards Required</a:t>
              </a:r>
              <a:endParaRPr lang="en-US" sz="1200" dirty="0">
                <a:solidFill>
                  <a:srgbClr val="2F5897"/>
                </a:solidFill>
              </a:endParaRPr>
            </a:p>
          </p:txBody>
        </p:sp>
        <p:cxnSp>
          <p:nvCxnSpPr>
            <p:cNvPr id="21" name="Curved Connector 20"/>
            <p:cNvCxnSpPr>
              <a:stCxn id="20" idx="1"/>
            </p:cNvCxnSpPr>
            <p:nvPr/>
          </p:nvCxnSpPr>
          <p:spPr>
            <a:xfrm rot="10800000">
              <a:off x="3867873" y="1985870"/>
              <a:ext cx="346069" cy="399879"/>
            </a:xfrm>
            <a:prstGeom prst="curvedConnector2">
              <a:avLst/>
            </a:prstGeom>
            <a:ln>
              <a:solidFill>
                <a:srgbClr val="6076B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5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165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to Size your Kinesis Stream - Egress</a:t>
            </a:r>
            <a:endParaRPr lang="en-US" sz="3200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648533"/>
            <a:ext cx="8432485" cy="52626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800" dirty="0" smtClean="0"/>
              <a:t>Records are durably stored in Kinesis for 24 hours, allowing for multiple consuming applications to process the data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b="1" dirty="0" smtClean="0"/>
              <a:t>Let’s extend the same example to have 3 consuming applications:</a:t>
            </a: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If all applications </a:t>
            </a:r>
            <a:r>
              <a:rPr lang="en-US" sz="1600" dirty="0"/>
              <a:t>are reading </a:t>
            </a:r>
            <a:r>
              <a:rPr lang="en-US" sz="1600" dirty="0" smtClean="0"/>
              <a:t>at the ingress rate of 1MB/s per shard, an aggregate </a:t>
            </a:r>
            <a:r>
              <a:rPr lang="en-US" sz="1600" dirty="0"/>
              <a:t>read capacity </a:t>
            </a:r>
            <a:r>
              <a:rPr lang="en-US" sz="1600" b="1" dirty="0"/>
              <a:t>of </a:t>
            </a:r>
            <a:r>
              <a:rPr lang="en-US" sz="1600" b="1" dirty="0" smtClean="0"/>
              <a:t>6 </a:t>
            </a:r>
            <a:r>
              <a:rPr lang="en-US" sz="1600" b="1" dirty="0"/>
              <a:t>MB/s</a:t>
            </a:r>
            <a:r>
              <a:rPr lang="en-US" sz="1600" dirty="0"/>
              <a:t> </a:t>
            </a:r>
            <a:r>
              <a:rPr lang="en-US" sz="1600" dirty="0" smtClean="0"/>
              <a:t>is required, exceeding the </a:t>
            </a:r>
            <a:r>
              <a:rPr lang="en-US" sz="1600" dirty="0"/>
              <a:t>shard’s egress limit of </a:t>
            </a:r>
            <a:r>
              <a:rPr lang="en-US" sz="1600" dirty="0" smtClean="0"/>
              <a:t>4MB</a:t>
            </a:r>
            <a:r>
              <a:rPr lang="en-US" sz="1600" dirty="0"/>
              <a:t>/</a:t>
            </a:r>
            <a:r>
              <a:rPr lang="en-US" sz="1600" dirty="0" smtClean="0"/>
              <a:t>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Solution: Simple! </a:t>
            </a:r>
            <a:r>
              <a:rPr lang="en-US" sz="1600" b="1" i="1" dirty="0" smtClean="0"/>
              <a:t>Add</a:t>
            </a:r>
            <a:r>
              <a:rPr lang="en-US" sz="1600" dirty="0" smtClean="0"/>
              <a:t> another shard to the stream to spread the load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964755" y="2190837"/>
            <a:ext cx="7243523" cy="1534484"/>
            <a:chOff x="330460" y="3219375"/>
            <a:chExt cx="7243523" cy="1534484"/>
          </a:xfrm>
        </p:grpSpPr>
        <p:sp>
          <p:nvSpPr>
            <p:cNvPr id="35" name="Rectangle 34"/>
            <p:cNvSpPr/>
            <p:nvPr/>
          </p:nvSpPr>
          <p:spPr>
            <a:xfrm>
              <a:off x="3556670" y="3260414"/>
              <a:ext cx="863305" cy="87928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650225" y="3350879"/>
              <a:ext cx="654288" cy="25122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2F5897"/>
                  </a:solidFill>
                </a:rPr>
                <a:t>Shard</a:t>
              </a:r>
              <a:endParaRPr lang="en-US" sz="1050" dirty="0">
                <a:solidFill>
                  <a:srgbClr val="2F5897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650225" y="3732436"/>
              <a:ext cx="654288" cy="25122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2F5897"/>
                  </a:solidFill>
                </a:rPr>
                <a:t>Shard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32008" y="3275420"/>
              <a:ext cx="3013539" cy="376759"/>
              <a:chOff x="179608" y="1121900"/>
              <a:chExt cx="3013539" cy="376759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2146813" y="1247437"/>
                <a:ext cx="238340" cy="251222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625601" y="1121900"/>
                <a:ext cx="567546" cy="273620"/>
                <a:chOff x="1618714" y="2266380"/>
                <a:chExt cx="567546" cy="273620"/>
              </a:xfrm>
            </p:grpSpPr>
            <p:cxnSp>
              <p:nvCxnSpPr>
                <p:cNvPr id="63" name="Straight Arrow Connector 62"/>
                <p:cNvCxnSpPr/>
                <p:nvPr/>
              </p:nvCxnSpPr>
              <p:spPr>
                <a:xfrm>
                  <a:off x="1666240" y="2540000"/>
                  <a:ext cx="457200" cy="0"/>
                </a:xfrm>
                <a:prstGeom prst="straightConnector1">
                  <a:avLst/>
                </a:prstGeom>
                <a:ln w="9525" cmpd="sng"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/>
                <p:cNvSpPr txBox="1"/>
                <p:nvPr/>
              </p:nvSpPr>
              <p:spPr>
                <a:xfrm>
                  <a:off x="1618714" y="2266380"/>
                  <a:ext cx="5675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1 MB/S</a:t>
                  </a:r>
                  <a:endParaRPr lang="en-US" sz="900" dirty="0"/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179608" y="1221660"/>
                <a:ext cx="19672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KB * 500 TPS = 1000KB/s</a:t>
                </a:r>
                <a:endParaRPr lang="en-US" sz="1200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30460" y="3645896"/>
              <a:ext cx="3013539" cy="376759"/>
              <a:chOff x="179608" y="1121900"/>
              <a:chExt cx="3013539" cy="37675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146813" y="1247437"/>
                <a:ext cx="238340" cy="251222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5601" y="1121900"/>
                <a:ext cx="567546" cy="273620"/>
                <a:chOff x="1618714" y="2266380"/>
                <a:chExt cx="567546" cy="273620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666240" y="2540000"/>
                  <a:ext cx="457200" cy="0"/>
                </a:xfrm>
                <a:prstGeom prst="straightConnector1">
                  <a:avLst/>
                </a:prstGeom>
                <a:ln w="9525" cmpd="sng"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/>
                <p:cNvSpPr txBox="1"/>
                <p:nvPr/>
              </p:nvSpPr>
              <p:spPr>
                <a:xfrm>
                  <a:off x="1618714" y="2266380"/>
                  <a:ext cx="5675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1 MB/S</a:t>
                  </a:r>
                  <a:endParaRPr lang="en-US" sz="900" dirty="0"/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179608" y="1221660"/>
                <a:ext cx="19672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KB * 500 TPS = 1000KB/s</a:t>
                </a:r>
                <a:endParaRPr lang="en-US" sz="1200" dirty="0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4905694" y="3219375"/>
              <a:ext cx="238340" cy="25122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36" idx="3"/>
              <a:endCxn id="40" idx="1"/>
            </p:cNvCxnSpPr>
            <p:nvPr/>
          </p:nvCxnSpPr>
          <p:spPr>
            <a:xfrm flipV="1">
              <a:off x="4304513" y="3344986"/>
              <a:ext cx="601181" cy="131504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7" idx="3"/>
              <a:endCxn id="40" idx="1"/>
            </p:cNvCxnSpPr>
            <p:nvPr/>
          </p:nvCxnSpPr>
          <p:spPr>
            <a:xfrm flipV="1">
              <a:off x="4304513" y="3344986"/>
              <a:ext cx="601181" cy="513061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142955" y="3224200"/>
              <a:ext cx="21210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chemeClr val="tx2"/>
                  </a:solidFill>
                </a:rPr>
                <a:t>Payment Processing Application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06773" y="3597276"/>
              <a:ext cx="238340" cy="25122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44034" y="3602101"/>
              <a:ext cx="18849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chemeClr val="tx2"/>
                  </a:solidFill>
                </a:rPr>
                <a:t>Fraud Detection Application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907852" y="3956037"/>
              <a:ext cx="238340" cy="25122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45113" y="3960862"/>
              <a:ext cx="24288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chemeClr val="tx2"/>
                  </a:solidFill>
                </a:rPr>
                <a:t>Recommendation Engine Application</a:t>
              </a:r>
            </a:p>
          </p:txBody>
        </p:sp>
        <p:cxnSp>
          <p:nvCxnSpPr>
            <p:cNvPr id="48" name="Straight Connector 47"/>
            <p:cNvCxnSpPr>
              <a:stCxn id="36" idx="3"/>
              <a:endCxn id="44" idx="1"/>
            </p:cNvCxnSpPr>
            <p:nvPr/>
          </p:nvCxnSpPr>
          <p:spPr>
            <a:xfrm>
              <a:off x="4304513" y="3476490"/>
              <a:ext cx="602260" cy="246397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3"/>
              <a:endCxn id="46" idx="1"/>
            </p:cNvCxnSpPr>
            <p:nvPr/>
          </p:nvCxnSpPr>
          <p:spPr>
            <a:xfrm>
              <a:off x="4304513" y="3476490"/>
              <a:ext cx="603339" cy="605158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7" idx="3"/>
              <a:endCxn id="44" idx="1"/>
            </p:cNvCxnSpPr>
            <p:nvPr/>
          </p:nvCxnSpPr>
          <p:spPr>
            <a:xfrm flipV="1">
              <a:off x="4304513" y="3722887"/>
              <a:ext cx="602260" cy="135160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46" idx="1"/>
            </p:cNvCxnSpPr>
            <p:nvPr/>
          </p:nvCxnSpPr>
          <p:spPr>
            <a:xfrm>
              <a:off x="4304513" y="3875287"/>
              <a:ext cx="603339" cy="206361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778952" y="4476860"/>
              <a:ext cx="137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2F5897"/>
                  </a:solidFill>
                </a:rPr>
                <a:t>Egress Bottleneck</a:t>
              </a:r>
              <a:endParaRPr lang="en-US" sz="1200" dirty="0">
                <a:solidFill>
                  <a:srgbClr val="2F5897"/>
                </a:solidFill>
              </a:endParaRPr>
            </a:p>
          </p:txBody>
        </p:sp>
        <p:cxnSp>
          <p:nvCxnSpPr>
            <p:cNvPr id="53" name="Curved Connector 52"/>
            <p:cNvCxnSpPr>
              <a:stCxn id="52" idx="1"/>
            </p:cNvCxnSpPr>
            <p:nvPr/>
          </p:nvCxnSpPr>
          <p:spPr>
            <a:xfrm rot="10800000">
              <a:off x="4592848" y="4075560"/>
              <a:ext cx="186105" cy="539800"/>
            </a:xfrm>
            <a:prstGeom prst="curvedConnector2">
              <a:avLst/>
            </a:prstGeom>
            <a:ln>
              <a:solidFill>
                <a:srgbClr val="6076B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031557" y="4088388"/>
              <a:ext cx="7906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rgbClr val="2F5897"/>
                  </a:solidFill>
                </a:rPr>
                <a:t>Producers</a:t>
              </a:r>
              <a:endParaRPr lang="en-US" sz="1050" dirty="0">
                <a:solidFill>
                  <a:srgbClr val="2F5897"/>
                </a:solidFill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14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079601" y="1112188"/>
            <a:ext cx="4732328" cy="4031312"/>
          </a:xfrm>
        </p:spPr>
        <p:txBody>
          <a:bodyPr/>
          <a:lstStyle/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Producers use </a:t>
            </a:r>
            <a:r>
              <a:rPr lang="en-US" sz="16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PutRecord</a:t>
            </a:r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PutRecords</a:t>
            </a:r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/>
              <a:t>call </a:t>
            </a:r>
            <a:r>
              <a:rPr lang="en-US" sz="1600" dirty="0"/>
              <a:t>to store data in a </a:t>
            </a:r>
            <a:r>
              <a:rPr lang="en-US" sz="1600" dirty="0" smtClean="0"/>
              <a:t>Stream. </a:t>
            </a:r>
          </a:p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PutRecord</a:t>
            </a:r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{Data,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StreamName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PartitionKey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A </a:t>
            </a:r>
            <a:r>
              <a:rPr lang="en-US" sz="1600" b="1" dirty="0"/>
              <a:t>Partition Key</a:t>
            </a:r>
            <a:r>
              <a:rPr lang="en-US" sz="1600" dirty="0"/>
              <a:t> is supplied by producer and used to distribute the PUTs across Shards</a:t>
            </a:r>
          </a:p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Kinesis </a:t>
            </a:r>
            <a:r>
              <a:rPr lang="en-US" sz="1600" b="1" dirty="0"/>
              <a:t>MD5 hashes </a:t>
            </a:r>
            <a:r>
              <a:rPr lang="en-US" sz="1600" dirty="0"/>
              <a:t>supplied partition key over the hash key range of a Shard </a:t>
            </a:r>
          </a:p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unique </a:t>
            </a:r>
            <a:r>
              <a:rPr lang="en-US" sz="1600" b="1" dirty="0"/>
              <a:t>Sequence #</a:t>
            </a:r>
            <a:r>
              <a:rPr lang="en-US" sz="1600" dirty="0"/>
              <a:t> is returned to the Producer upon a successful </a:t>
            </a:r>
            <a:r>
              <a:rPr lang="en-US" sz="1600" dirty="0" smtClean="0"/>
              <a:t>call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233" y="1084952"/>
            <a:ext cx="3084637" cy="386513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38126" y="0"/>
            <a:ext cx="8573803" cy="7008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>
                <a:solidFill>
                  <a:srgbClr val="000000"/>
                </a:solidFill>
              </a:rPr>
              <a:t>Putting Data into Kinesis</a:t>
            </a:r>
          </a:p>
          <a:p>
            <a:pPr algn="l"/>
            <a:r>
              <a:rPr lang="en-US" b="0" dirty="0">
                <a:solidFill>
                  <a:srgbClr val="000000"/>
                </a:solidFill>
              </a:rPr>
              <a:t>Simple </a:t>
            </a:r>
            <a:r>
              <a:rPr lang="en-US" b="0" dirty="0" smtClean="0">
                <a:solidFill>
                  <a:srgbClr val="000000"/>
                </a:solidFill>
              </a:rPr>
              <a:t>Put </a:t>
            </a:r>
            <a:r>
              <a:rPr lang="en-US" b="0" dirty="0">
                <a:solidFill>
                  <a:srgbClr val="000000"/>
                </a:solidFill>
              </a:rPr>
              <a:t>interface to store data in Kinesis</a:t>
            </a:r>
          </a:p>
          <a:p>
            <a:pPr algn="l"/>
            <a:endParaRPr lang="en-US" sz="3600" b="0" dirty="0" smtClean="0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352" y="52125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9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Real-time event processing frameworks</a:t>
            </a:r>
            <a:endParaRPr lang="en-US" dirty="0"/>
          </a:p>
        </p:txBody>
      </p:sp>
      <p:pic>
        <p:nvPicPr>
          <p:cNvPr id="4" name="Picture 3" descr="Kinesis-Enabled_Ap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28" y="1494598"/>
            <a:ext cx="862829" cy="862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00" y="3167476"/>
            <a:ext cx="1955943" cy="1075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0923" y="1468895"/>
            <a:ext cx="1412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Kinesis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Client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Library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35226" y="1670337"/>
            <a:ext cx="165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AWS Lambda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93" y="1197721"/>
            <a:ext cx="1440764" cy="14407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716" y="3167474"/>
            <a:ext cx="2437913" cy="10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spc="0"/>
            </a:pPr>
            <a:r>
              <a:rPr lang="en-US" sz="4200" dirty="0" smtClean="0"/>
              <a:t>Use Case: </a:t>
            </a:r>
            <a:r>
              <a:rPr lang="en-US" sz="4200" dirty="0" err="1" smtClean="0"/>
              <a:t>IoT</a:t>
            </a:r>
            <a:r>
              <a:rPr lang="en-US" sz="4200" dirty="0" smtClean="0"/>
              <a:t> Sensors</a:t>
            </a:r>
            <a:endParaRPr sz="4200" dirty="0"/>
          </a:p>
        </p:txBody>
      </p:sp>
      <p:sp>
        <p:nvSpPr>
          <p:cNvPr id="190" name="Shape 190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5200" b="1" spc="-130"/>
            </a:lvl1pPr>
          </a:lstStyle>
          <a:p>
            <a:pPr lvl="0">
              <a:defRPr sz="1800" b="0" spc="0"/>
            </a:pPr>
            <a:r>
              <a:rPr sz="4400" spc="-98" dirty="0" smtClean="0"/>
              <a:t>Remotely determine what a device senses.</a:t>
            </a:r>
            <a:endParaRPr sz="4400" spc="-98" dirty="0"/>
          </a:p>
        </p:txBody>
      </p:sp>
    </p:spTree>
    <p:extLst>
      <p:ext uri="{BB962C8B-B14F-4D97-AF65-F5344CB8AC3E}">
        <p14:creationId xmlns:p14="http://schemas.microsoft.com/office/powerpoint/2010/main" val="30494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387110" y="1043680"/>
            <a:ext cx="1881910" cy="3599872"/>
          </a:xfrm>
          <a:prstGeom prst="roundRect">
            <a:avLst/>
          </a:prstGeom>
          <a:gradFill>
            <a:gsLst>
              <a:gs pos="0">
                <a:srgbClr val="FFF8AE"/>
              </a:gs>
              <a:gs pos="12000">
                <a:srgbClr val="FFFAD0"/>
              </a:gs>
              <a:gs pos="77000">
                <a:schemeClr val="bg2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2362423" y="1004455"/>
            <a:ext cx="2500523" cy="3599872"/>
          </a:xfrm>
          <a:prstGeom prst="roundRect">
            <a:avLst/>
          </a:prstGeom>
          <a:gradFill>
            <a:gsLst>
              <a:gs pos="0">
                <a:srgbClr val="FFF8AE"/>
              </a:gs>
              <a:gs pos="12000">
                <a:srgbClr val="FFFAD0"/>
              </a:gs>
              <a:gs pos="77000">
                <a:schemeClr val="bg2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010728" y="1004455"/>
            <a:ext cx="1260763" cy="3616035"/>
            <a:chOff x="5010728" y="1004455"/>
            <a:chExt cx="1260763" cy="3616035"/>
          </a:xfrm>
        </p:grpSpPr>
        <p:sp>
          <p:nvSpPr>
            <p:cNvPr id="44" name="Rounded Rectangle 43"/>
            <p:cNvSpPr/>
            <p:nvPr/>
          </p:nvSpPr>
          <p:spPr>
            <a:xfrm>
              <a:off x="5013037" y="2854036"/>
              <a:ext cx="1258454" cy="1766454"/>
            </a:xfrm>
            <a:prstGeom prst="roundRect">
              <a:avLst/>
            </a:prstGeom>
            <a:gradFill>
              <a:gsLst>
                <a:gs pos="0">
                  <a:srgbClr val="FFF8AE"/>
                </a:gs>
                <a:gs pos="12000">
                  <a:srgbClr val="FFFAD0"/>
                </a:gs>
                <a:gs pos="77000">
                  <a:schemeClr val="bg2"/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en-US" dirty="0"/>
                <a:t>Lambda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10728" y="1004455"/>
              <a:ext cx="1258454" cy="1766454"/>
            </a:xfrm>
            <a:prstGeom prst="roundRect">
              <a:avLst/>
            </a:prstGeom>
            <a:gradFill>
              <a:gsLst>
                <a:gs pos="0">
                  <a:srgbClr val="FFF8AE"/>
                </a:gs>
                <a:gs pos="12000">
                  <a:srgbClr val="FFFAD0"/>
                </a:gs>
                <a:gs pos="77000">
                  <a:schemeClr val="bg2"/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KCL</a:t>
              </a:r>
            </a:p>
          </p:txBody>
        </p:sp>
      </p:grpSp>
      <p:sp>
        <p:nvSpPr>
          <p:cNvPr id="199" name="Shape 199"/>
          <p:cNvSpPr/>
          <p:nvPr/>
        </p:nvSpPr>
        <p:spPr>
          <a:xfrm rot="5400000">
            <a:off x="768387" y="2269045"/>
            <a:ext cx="339466" cy="38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0" h="20074" extrusionOk="0">
                <a:moveTo>
                  <a:pt x="4433" y="20074"/>
                </a:moveTo>
                <a:lnTo>
                  <a:pt x="4433" y="20074"/>
                </a:lnTo>
                <a:cubicBezTo>
                  <a:pt x="5" y="16881"/>
                  <a:pt x="-1330" y="10172"/>
                  <a:pt x="1452" y="5089"/>
                </a:cubicBezTo>
                <a:cubicBezTo>
                  <a:pt x="4234" y="6"/>
                  <a:pt x="10078" y="-1526"/>
                  <a:pt x="14507" y="1667"/>
                </a:cubicBezTo>
                <a:cubicBezTo>
                  <a:pt x="18935" y="4860"/>
                  <a:pt x="20270" y="11569"/>
                  <a:pt x="17488" y="16652"/>
                </a:cubicBezTo>
                <a:cubicBezTo>
                  <a:pt x="16871" y="17779"/>
                  <a:pt x="16079" y="18767"/>
                  <a:pt x="15151" y="19566"/>
                </a:cubicBezTo>
                <a:lnTo>
                  <a:pt x="12122" y="14930"/>
                </a:lnTo>
                <a:lnTo>
                  <a:pt x="12122" y="14930"/>
                </a:lnTo>
                <a:cubicBezTo>
                  <a:pt x="13635" y="12759"/>
                  <a:pt x="13674" y="9182"/>
                  <a:pt x="12209" y="6941"/>
                </a:cubicBezTo>
                <a:cubicBezTo>
                  <a:pt x="10745" y="4699"/>
                  <a:pt x="8331" y="4641"/>
                  <a:pt x="6818" y="6811"/>
                </a:cubicBezTo>
                <a:cubicBezTo>
                  <a:pt x="5305" y="8982"/>
                  <a:pt x="5266" y="12559"/>
                  <a:pt x="6731" y="14800"/>
                </a:cubicBezTo>
                <a:cubicBezTo>
                  <a:pt x="6837" y="14963"/>
                  <a:pt x="6950" y="15116"/>
                  <a:pt x="7068" y="15259"/>
                </a:cubicBez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rgbClr val="A2C3FF"/>
              </a:gs>
            </a:gsLst>
            <a:lin ang="16200000"/>
          </a:gradFill>
          <a:ln w="3175">
            <a:solidFill>
              <a:srgbClr val="4A7EBB"/>
            </a:solidFill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 lvl="0"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0" name="Shape 200"/>
          <p:cNvSpPr/>
          <p:nvPr/>
        </p:nvSpPr>
        <p:spPr>
          <a:xfrm rot="5400000">
            <a:off x="632289" y="1881733"/>
            <a:ext cx="339465" cy="38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0" h="20074" extrusionOk="0">
                <a:moveTo>
                  <a:pt x="4433" y="20074"/>
                </a:moveTo>
                <a:lnTo>
                  <a:pt x="4433" y="20074"/>
                </a:lnTo>
                <a:cubicBezTo>
                  <a:pt x="5" y="16881"/>
                  <a:pt x="-1330" y="10172"/>
                  <a:pt x="1452" y="5089"/>
                </a:cubicBezTo>
                <a:cubicBezTo>
                  <a:pt x="4234" y="6"/>
                  <a:pt x="10078" y="-1526"/>
                  <a:pt x="14507" y="1667"/>
                </a:cubicBezTo>
                <a:cubicBezTo>
                  <a:pt x="18935" y="4860"/>
                  <a:pt x="20270" y="11569"/>
                  <a:pt x="17488" y="16652"/>
                </a:cubicBezTo>
                <a:cubicBezTo>
                  <a:pt x="16871" y="17779"/>
                  <a:pt x="16079" y="18767"/>
                  <a:pt x="15151" y="19566"/>
                </a:cubicBezTo>
                <a:lnTo>
                  <a:pt x="12122" y="14930"/>
                </a:lnTo>
                <a:lnTo>
                  <a:pt x="12122" y="14930"/>
                </a:lnTo>
                <a:cubicBezTo>
                  <a:pt x="13635" y="12759"/>
                  <a:pt x="13674" y="9182"/>
                  <a:pt x="12209" y="6941"/>
                </a:cubicBezTo>
                <a:cubicBezTo>
                  <a:pt x="10745" y="4699"/>
                  <a:pt x="8331" y="4641"/>
                  <a:pt x="6818" y="6811"/>
                </a:cubicBezTo>
                <a:cubicBezTo>
                  <a:pt x="5305" y="8982"/>
                  <a:pt x="5266" y="12559"/>
                  <a:pt x="6731" y="14800"/>
                </a:cubicBezTo>
                <a:cubicBezTo>
                  <a:pt x="6837" y="14963"/>
                  <a:pt x="6950" y="15116"/>
                  <a:pt x="7068" y="15259"/>
                </a:cubicBez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rgbClr val="A2C3FF"/>
              </a:gs>
            </a:gsLst>
            <a:lin ang="16200000"/>
          </a:gradFill>
          <a:ln w="3175">
            <a:solidFill>
              <a:srgbClr val="4A7EBB"/>
            </a:solidFill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 lvl="0"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1" name="Shape 201"/>
          <p:cNvSpPr/>
          <p:nvPr/>
        </p:nvSpPr>
        <p:spPr>
          <a:xfrm rot="5400000">
            <a:off x="768387" y="3043669"/>
            <a:ext cx="339466" cy="38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0" h="20074" extrusionOk="0">
                <a:moveTo>
                  <a:pt x="4433" y="20074"/>
                </a:moveTo>
                <a:lnTo>
                  <a:pt x="4433" y="20074"/>
                </a:lnTo>
                <a:cubicBezTo>
                  <a:pt x="5" y="16881"/>
                  <a:pt x="-1330" y="10172"/>
                  <a:pt x="1452" y="5089"/>
                </a:cubicBezTo>
                <a:cubicBezTo>
                  <a:pt x="4234" y="6"/>
                  <a:pt x="10078" y="-1526"/>
                  <a:pt x="14507" y="1667"/>
                </a:cubicBezTo>
                <a:cubicBezTo>
                  <a:pt x="18935" y="4860"/>
                  <a:pt x="20270" y="11569"/>
                  <a:pt x="17488" y="16652"/>
                </a:cubicBezTo>
                <a:cubicBezTo>
                  <a:pt x="16871" y="17779"/>
                  <a:pt x="16079" y="18767"/>
                  <a:pt x="15151" y="19566"/>
                </a:cubicBezTo>
                <a:lnTo>
                  <a:pt x="12122" y="14930"/>
                </a:lnTo>
                <a:lnTo>
                  <a:pt x="12122" y="14930"/>
                </a:lnTo>
                <a:cubicBezTo>
                  <a:pt x="13635" y="12759"/>
                  <a:pt x="13674" y="9182"/>
                  <a:pt x="12209" y="6941"/>
                </a:cubicBezTo>
                <a:cubicBezTo>
                  <a:pt x="10745" y="4699"/>
                  <a:pt x="8331" y="4641"/>
                  <a:pt x="6818" y="6811"/>
                </a:cubicBezTo>
                <a:cubicBezTo>
                  <a:pt x="5305" y="8982"/>
                  <a:pt x="5266" y="12559"/>
                  <a:pt x="6731" y="14800"/>
                </a:cubicBezTo>
                <a:cubicBezTo>
                  <a:pt x="6837" y="14963"/>
                  <a:pt x="6950" y="15116"/>
                  <a:pt x="7068" y="15259"/>
                </a:cubicBez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rgbClr val="A2C3FF"/>
              </a:gs>
            </a:gsLst>
            <a:lin ang="16200000"/>
          </a:gradFill>
          <a:ln w="3175">
            <a:solidFill>
              <a:srgbClr val="4A7EBB"/>
            </a:solidFill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 lvl="0"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2" name="Shape 202"/>
          <p:cNvSpPr/>
          <p:nvPr/>
        </p:nvSpPr>
        <p:spPr>
          <a:xfrm rot="5400000">
            <a:off x="632289" y="2656357"/>
            <a:ext cx="339465" cy="38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0" h="20074" extrusionOk="0">
                <a:moveTo>
                  <a:pt x="4433" y="20074"/>
                </a:moveTo>
                <a:lnTo>
                  <a:pt x="4433" y="20074"/>
                </a:lnTo>
                <a:cubicBezTo>
                  <a:pt x="5" y="16881"/>
                  <a:pt x="-1330" y="10172"/>
                  <a:pt x="1452" y="5089"/>
                </a:cubicBezTo>
                <a:cubicBezTo>
                  <a:pt x="4234" y="6"/>
                  <a:pt x="10078" y="-1526"/>
                  <a:pt x="14507" y="1667"/>
                </a:cubicBezTo>
                <a:cubicBezTo>
                  <a:pt x="18935" y="4860"/>
                  <a:pt x="20270" y="11569"/>
                  <a:pt x="17488" y="16652"/>
                </a:cubicBezTo>
                <a:cubicBezTo>
                  <a:pt x="16871" y="17779"/>
                  <a:pt x="16079" y="18767"/>
                  <a:pt x="15151" y="19566"/>
                </a:cubicBezTo>
                <a:lnTo>
                  <a:pt x="12122" y="14930"/>
                </a:lnTo>
                <a:lnTo>
                  <a:pt x="12122" y="14930"/>
                </a:lnTo>
                <a:cubicBezTo>
                  <a:pt x="13635" y="12759"/>
                  <a:pt x="13674" y="9182"/>
                  <a:pt x="12209" y="6941"/>
                </a:cubicBezTo>
                <a:cubicBezTo>
                  <a:pt x="10745" y="4699"/>
                  <a:pt x="8331" y="4641"/>
                  <a:pt x="6818" y="6811"/>
                </a:cubicBezTo>
                <a:cubicBezTo>
                  <a:pt x="5305" y="8982"/>
                  <a:pt x="5266" y="12559"/>
                  <a:pt x="6731" y="14800"/>
                </a:cubicBezTo>
                <a:cubicBezTo>
                  <a:pt x="6837" y="14963"/>
                  <a:pt x="6950" y="15116"/>
                  <a:pt x="7068" y="15259"/>
                </a:cubicBez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rgbClr val="A2C3FF"/>
              </a:gs>
            </a:gsLst>
            <a:lin ang="16200000"/>
          </a:gradFill>
          <a:ln w="3175">
            <a:solidFill>
              <a:srgbClr val="4A7EBB"/>
            </a:solidFill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 lvl="0"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3" name="Shape 203"/>
          <p:cNvSpPr/>
          <p:nvPr/>
        </p:nvSpPr>
        <p:spPr>
          <a:xfrm rot="5400000">
            <a:off x="632288" y="3430981"/>
            <a:ext cx="339465" cy="389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0" h="20074" extrusionOk="0">
                <a:moveTo>
                  <a:pt x="4433" y="20074"/>
                </a:moveTo>
                <a:lnTo>
                  <a:pt x="4433" y="20074"/>
                </a:lnTo>
                <a:cubicBezTo>
                  <a:pt x="5" y="16881"/>
                  <a:pt x="-1330" y="10172"/>
                  <a:pt x="1452" y="5089"/>
                </a:cubicBezTo>
                <a:cubicBezTo>
                  <a:pt x="4234" y="6"/>
                  <a:pt x="10078" y="-1526"/>
                  <a:pt x="14507" y="1667"/>
                </a:cubicBezTo>
                <a:cubicBezTo>
                  <a:pt x="18935" y="4860"/>
                  <a:pt x="20270" y="11569"/>
                  <a:pt x="17488" y="16652"/>
                </a:cubicBezTo>
                <a:cubicBezTo>
                  <a:pt x="16871" y="17779"/>
                  <a:pt x="16079" y="18767"/>
                  <a:pt x="15151" y="19566"/>
                </a:cubicBezTo>
                <a:lnTo>
                  <a:pt x="12122" y="14930"/>
                </a:lnTo>
                <a:lnTo>
                  <a:pt x="12122" y="14930"/>
                </a:lnTo>
                <a:cubicBezTo>
                  <a:pt x="13635" y="12759"/>
                  <a:pt x="13674" y="9182"/>
                  <a:pt x="12209" y="6941"/>
                </a:cubicBezTo>
                <a:cubicBezTo>
                  <a:pt x="10745" y="4699"/>
                  <a:pt x="8331" y="4641"/>
                  <a:pt x="6818" y="6811"/>
                </a:cubicBezTo>
                <a:cubicBezTo>
                  <a:pt x="5305" y="8982"/>
                  <a:pt x="5266" y="12559"/>
                  <a:pt x="6731" y="14800"/>
                </a:cubicBezTo>
                <a:cubicBezTo>
                  <a:pt x="6837" y="14963"/>
                  <a:pt x="6950" y="15116"/>
                  <a:pt x="7068" y="15259"/>
                </a:cubicBezTo>
                <a:close/>
              </a:path>
            </a:pathLst>
          </a:custGeom>
          <a:gradFill>
            <a:gsLst>
              <a:gs pos="0">
                <a:srgbClr val="3F80CE"/>
              </a:gs>
              <a:gs pos="100000">
                <a:srgbClr val="A2C3FF"/>
              </a:gs>
            </a:gsLst>
            <a:lin ang="16200000"/>
          </a:gradFill>
          <a:ln w="3175">
            <a:solidFill>
              <a:srgbClr val="4A7EBB"/>
            </a:solidFill>
          </a:ln>
          <a:effectLst>
            <a:outerShdw blurRad="38100" dist="12700" dir="5400000" rotWithShape="0">
              <a:srgbClr val="000000">
                <a:alpha val="35000"/>
              </a:srgbClr>
            </a:outerShdw>
          </a:effectLst>
        </p:spPr>
        <p:txBody>
          <a:bodyPr lIns="34289" rIns="34289" anchor="ctr"/>
          <a:lstStyle/>
          <a:p>
            <a:pPr lvl="0"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4" name="Shape 204"/>
          <p:cNvSpPr/>
          <p:nvPr/>
        </p:nvSpPr>
        <p:spPr>
          <a:xfrm rot="10800000">
            <a:off x="996962" y="2070384"/>
            <a:ext cx="486568" cy="401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lIns="34289" rIns="34289" anchor="ctr"/>
          <a:lstStyle/>
          <a:p>
            <a:pPr lvl="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5" name="Shape 205"/>
          <p:cNvSpPr/>
          <p:nvPr/>
        </p:nvSpPr>
        <p:spPr>
          <a:xfrm flipH="1">
            <a:off x="1133061" y="2470878"/>
            <a:ext cx="350469" cy="2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lIns="34289" rIns="34289" anchor="ctr"/>
          <a:lstStyle/>
          <a:p>
            <a:pPr lvl="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6" name="Shape 206"/>
          <p:cNvSpPr/>
          <p:nvPr/>
        </p:nvSpPr>
        <p:spPr>
          <a:xfrm flipH="1">
            <a:off x="996962" y="2472070"/>
            <a:ext cx="486568" cy="393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lIns="34289" rIns="34289" anchor="ctr"/>
          <a:lstStyle/>
          <a:p>
            <a:pPr lvl="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7" name="Shape 207"/>
          <p:cNvSpPr/>
          <p:nvPr/>
        </p:nvSpPr>
        <p:spPr>
          <a:xfrm rot="10800000">
            <a:off x="1133060" y="3229206"/>
            <a:ext cx="493255" cy="113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810" y="0"/>
                </a:lnTo>
                <a:lnTo>
                  <a:pt x="1381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lIns="34289" rIns="34289" anchor="ctr"/>
          <a:lstStyle/>
          <a:p>
            <a:pPr lvl="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8" name="Shape 208"/>
          <p:cNvSpPr/>
          <p:nvPr/>
        </p:nvSpPr>
        <p:spPr>
          <a:xfrm flipH="1">
            <a:off x="996963" y="3343062"/>
            <a:ext cx="629353" cy="304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lIns="34289" rIns="34289" anchor="ctr"/>
          <a:lstStyle/>
          <a:p>
            <a:pPr lvl="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09" name="Shape 209"/>
          <p:cNvSpPr/>
          <p:nvPr/>
        </p:nvSpPr>
        <p:spPr>
          <a:xfrm>
            <a:off x="2353478" y="1530326"/>
            <a:ext cx="4770705" cy="2602946"/>
          </a:xfrm>
          <a:prstGeom prst="roundRect">
            <a:avLst>
              <a:gd name="adj" fmla="val 9818"/>
            </a:avLst>
          </a:prstGeom>
          <a:ln w="3175">
            <a:solidFill/>
          </a:ln>
        </p:spPr>
        <p:txBody>
          <a:bodyPr lIns="34289" rIns="34289" anchor="ctr"/>
          <a:lstStyle/>
          <a:p>
            <a:pPr lvl="0"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grpSp>
        <p:nvGrpSpPr>
          <p:cNvPr id="214" name="Group 214"/>
          <p:cNvGrpSpPr/>
          <p:nvPr/>
        </p:nvGrpSpPr>
        <p:grpSpPr>
          <a:xfrm>
            <a:off x="4056106" y="2443965"/>
            <a:ext cx="1410371" cy="738926"/>
            <a:chOff x="0" y="0"/>
            <a:chExt cx="1880492" cy="985232"/>
          </a:xfrm>
        </p:grpSpPr>
        <p:sp>
          <p:nvSpPr>
            <p:cNvPr id="211" name="Shape 211"/>
            <p:cNvSpPr/>
            <p:nvPr/>
          </p:nvSpPr>
          <p:spPr>
            <a:xfrm rot="16200000">
              <a:off x="447630" y="-447631"/>
              <a:ext cx="985233" cy="188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5"/>
                  </a:moveTo>
                  <a:cubicBezTo>
                    <a:pt x="0" y="633"/>
                    <a:pt x="4835" y="0"/>
                    <a:pt x="10800" y="0"/>
                  </a:cubicBezTo>
                  <a:cubicBezTo>
                    <a:pt x="16765" y="0"/>
                    <a:pt x="21600" y="633"/>
                    <a:pt x="21600" y="1415"/>
                  </a:cubicBezTo>
                  <a:lnTo>
                    <a:pt x="21600" y="20185"/>
                  </a:lnTo>
                  <a:cubicBezTo>
                    <a:pt x="21600" y="20967"/>
                    <a:pt x="16765" y="21600"/>
                    <a:pt x="10800" y="21600"/>
                  </a:cubicBezTo>
                  <a:cubicBezTo>
                    <a:pt x="4835" y="21600"/>
                    <a:pt x="0" y="20967"/>
                    <a:pt x="0" y="2018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D1BB"/>
                </a:gs>
                <a:gs pos="35000">
                  <a:srgbClr val="FFDECF"/>
                </a:gs>
                <a:gs pos="100000">
                  <a:srgbClr val="FFF2ED"/>
                </a:gs>
              </a:gsLst>
              <a:lin ang="0" scaled="0"/>
            </a:gradFill>
            <a:ln w="12700" cap="flat">
              <a:noFill/>
              <a:miter lim="400000"/>
            </a:ln>
            <a:effectLst>
              <a:outerShdw blurRad="38100" dist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 lvl="0" algn="ctr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350" dirty="0"/>
            </a:p>
          </p:txBody>
        </p:sp>
        <p:sp>
          <p:nvSpPr>
            <p:cNvPr id="212" name="Shape 212"/>
            <p:cNvSpPr/>
            <p:nvPr/>
          </p:nvSpPr>
          <p:spPr>
            <a:xfrm rot="16200000">
              <a:off x="-369462" y="369461"/>
              <a:ext cx="985233" cy="246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lvl="0" algn="ctr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350" dirty="0"/>
            </a:p>
          </p:txBody>
        </p:sp>
        <p:sp>
          <p:nvSpPr>
            <p:cNvPr id="213" name="Shape 213"/>
            <p:cNvSpPr/>
            <p:nvPr/>
          </p:nvSpPr>
          <p:spPr>
            <a:xfrm rot="16200000">
              <a:off x="447630" y="-447631"/>
              <a:ext cx="985233" cy="1880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15"/>
                  </a:moveTo>
                  <a:cubicBezTo>
                    <a:pt x="21600" y="2196"/>
                    <a:pt x="16765" y="2829"/>
                    <a:pt x="10800" y="2829"/>
                  </a:cubicBezTo>
                  <a:cubicBezTo>
                    <a:pt x="4835" y="2829"/>
                    <a:pt x="0" y="2196"/>
                    <a:pt x="0" y="1415"/>
                  </a:cubicBezTo>
                  <a:cubicBezTo>
                    <a:pt x="0" y="633"/>
                    <a:pt x="4835" y="0"/>
                    <a:pt x="10800" y="0"/>
                  </a:cubicBezTo>
                  <a:cubicBezTo>
                    <a:pt x="16765" y="0"/>
                    <a:pt x="21600" y="633"/>
                    <a:pt x="21600" y="1415"/>
                  </a:cubicBezTo>
                  <a:lnTo>
                    <a:pt x="21600" y="20185"/>
                  </a:lnTo>
                  <a:cubicBezTo>
                    <a:pt x="21600" y="20967"/>
                    <a:pt x="16765" y="21600"/>
                    <a:pt x="10800" y="21600"/>
                  </a:cubicBezTo>
                  <a:cubicBezTo>
                    <a:pt x="4835" y="21600"/>
                    <a:pt x="0" y="20967"/>
                    <a:pt x="0" y="20185"/>
                  </a:cubicBezTo>
                  <a:lnTo>
                    <a:pt x="0" y="1415"/>
                  </a:lnTo>
                </a:path>
              </a:pathLst>
            </a:custGeom>
            <a:noFill/>
            <a:ln w="3175" cap="flat">
              <a:solidFill>
                <a:srgbClr val="F69240"/>
              </a:solidFill>
              <a:prstDash val="solid"/>
              <a:bevel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lvl="0" algn="ctr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350" dirty="0"/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5564536" y="2278177"/>
            <a:ext cx="1410372" cy="1070502"/>
            <a:chOff x="0" y="-1"/>
            <a:chExt cx="1880494" cy="1427335"/>
          </a:xfrm>
        </p:grpSpPr>
        <p:grpSp>
          <p:nvGrpSpPr>
            <p:cNvPr id="217" name="Group 217"/>
            <p:cNvGrpSpPr/>
            <p:nvPr/>
          </p:nvGrpSpPr>
          <p:grpSpPr>
            <a:xfrm>
              <a:off x="0" y="-1"/>
              <a:ext cx="1880494" cy="404598"/>
              <a:chOff x="0" y="0"/>
              <a:chExt cx="1880493" cy="404597"/>
            </a:xfrm>
          </p:grpSpPr>
          <p:sp>
            <p:nvSpPr>
              <p:cNvPr id="215" name="Shape 215"/>
              <p:cNvSpPr/>
              <p:nvPr/>
            </p:nvSpPr>
            <p:spPr>
              <a:xfrm>
                <a:off x="0" y="0"/>
                <a:ext cx="1880493" cy="404597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D1BB"/>
                  </a:gs>
                  <a:gs pos="35000">
                    <a:srgbClr val="FFDECF"/>
                  </a:gs>
                  <a:gs pos="100000">
                    <a:srgbClr val="FFF2ED"/>
                  </a:gs>
                </a:gsLst>
                <a:lin ang="16200000" scaled="0"/>
              </a:gradFill>
              <a:ln w="3175" cap="flat">
                <a:solidFill>
                  <a:srgbClr val="F69240"/>
                </a:solidFill>
                <a:prstDash val="solid"/>
                <a:bevel/>
              </a:ln>
              <a:effectLst>
                <a:outerShdw blurRad="38100" dist="127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lvl="0" algn="ctr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350" dirty="0"/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202297" y="17635"/>
                <a:ext cx="1475899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800"/>
                </a:lvl1pPr>
              </a:lstStyle>
              <a:p>
                <a:pPr lvl="0"/>
                <a:r>
                  <a:rPr sz="1350" dirty="0"/>
                  <a:t>Archive</a:t>
                </a:r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0" y="1022736"/>
              <a:ext cx="1880494" cy="404598"/>
              <a:chOff x="0" y="0"/>
              <a:chExt cx="1880493" cy="404597"/>
            </a:xfrm>
          </p:grpSpPr>
          <p:sp>
            <p:nvSpPr>
              <p:cNvPr id="218" name="Shape 218"/>
              <p:cNvSpPr/>
              <p:nvPr/>
            </p:nvSpPr>
            <p:spPr>
              <a:xfrm>
                <a:off x="0" y="0"/>
                <a:ext cx="1880493" cy="404597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D1BB"/>
                  </a:gs>
                  <a:gs pos="35000">
                    <a:srgbClr val="FFDECF"/>
                  </a:gs>
                  <a:gs pos="100000">
                    <a:srgbClr val="FFF2ED"/>
                  </a:gs>
                </a:gsLst>
                <a:lin ang="16200000" scaled="0"/>
              </a:gradFill>
              <a:ln w="3175" cap="flat">
                <a:solidFill>
                  <a:srgbClr val="F69240"/>
                </a:solidFill>
                <a:prstDash val="solid"/>
                <a:bevel/>
              </a:ln>
              <a:effectLst>
                <a:outerShdw blurRad="38100" dist="127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lvl="0" algn="ctr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350" dirty="0"/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202297" y="17635"/>
                <a:ext cx="1475899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800"/>
                </a:lvl1pPr>
              </a:lstStyle>
              <a:p>
                <a:pPr lvl="0"/>
                <a:r>
                  <a:rPr sz="1350" dirty="0"/>
                  <a:t>Correlation</a:t>
                </a:r>
              </a:p>
            </p:txBody>
          </p:sp>
        </p:grpSp>
        <p:grpSp>
          <p:nvGrpSpPr>
            <p:cNvPr id="223" name="Group 223"/>
            <p:cNvGrpSpPr/>
            <p:nvPr/>
          </p:nvGrpSpPr>
          <p:grpSpPr>
            <a:xfrm>
              <a:off x="0" y="507097"/>
              <a:ext cx="1880494" cy="404598"/>
              <a:chOff x="0" y="0"/>
              <a:chExt cx="1880493" cy="404597"/>
            </a:xfrm>
          </p:grpSpPr>
          <p:sp>
            <p:nvSpPr>
              <p:cNvPr id="221" name="Shape 221"/>
              <p:cNvSpPr/>
              <p:nvPr/>
            </p:nvSpPr>
            <p:spPr>
              <a:xfrm>
                <a:off x="0" y="0"/>
                <a:ext cx="1880493" cy="404597"/>
              </a:xfrm>
              <a:prstGeom prst="chevron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D1BB"/>
                  </a:gs>
                  <a:gs pos="35000">
                    <a:srgbClr val="FFDECF"/>
                  </a:gs>
                  <a:gs pos="100000">
                    <a:srgbClr val="FFF2ED"/>
                  </a:gs>
                </a:gsLst>
                <a:lin ang="16200000" scaled="0"/>
              </a:gradFill>
              <a:ln w="3175" cap="flat">
                <a:solidFill>
                  <a:srgbClr val="F69240"/>
                </a:solidFill>
                <a:prstDash val="solid"/>
                <a:bevel/>
              </a:ln>
              <a:effectLst>
                <a:outerShdw blurRad="38100" dist="127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lvl="0" algn="ctr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350" dirty="0"/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202297" y="17635"/>
                <a:ext cx="1475899" cy="369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ctr">
                <a:spAutoFit/>
              </a:bodyPr>
              <a:lstStyle>
                <a:lvl1pPr algn="ctr">
                  <a:defRPr sz="1800"/>
                </a:lvl1pPr>
              </a:lstStyle>
              <a:p>
                <a:pPr lvl="0"/>
                <a:r>
                  <a:rPr sz="1350" dirty="0"/>
                  <a:t>Analysis</a:t>
                </a:r>
              </a:p>
            </p:txBody>
          </p:sp>
        </p:grpSp>
      </p:grpSp>
      <p:pic>
        <p:nvPicPr>
          <p:cNvPr id="226" name="image1.png" descr="AWS-Clou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8037" y="1223193"/>
            <a:ext cx="643326" cy="64332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1518274" y="3716297"/>
            <a:ext cx="63058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800"/>
            </a:lvl1pPr>
          </a:lstStyle>
          <a:p>
            <a:pPr lvl="0"/>
            <a:r>
              <a:rPr sz="1350" dirty="0"/>
              <a:t>Mobile Device</a:t>
            </a:r>
          </a:p>
        </p:txBody>
      </p:sp>
      <p:sp>
        <p:nvSpPr>
          <p:cNvPr id="228" name="Shape 228"/>
          <p:cNvSpPr/>
          <p:nvPr/>
        </p:nvSpPr>
        <p:spPr>
          <a:xfrm>
            <a:off x="466101" y="3893672"/>
            <a:ext cx="765158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1800"/>
            </a:lvl1pPr>
          </a:lstStyle>
          <a:p>
            <a:pPr lvl="0"/>
            <a:r>
              <a:rPr sz="1350" dirty="0"/>
              <a:t>Various Sensors</a:t>
            </a:r>
          </a:p>
        </p:txBody>
      </p:sp>
      <p:sp>
        <p:nvSpPr>
          <p:cNvPr id="230" name="Shape 230"/>
          <p:cNvSpPr/>
          <p:nvPr/>
        </p:nvSpPr>
        <p:spPr>
          <a:xfrm rot="10800000" flipH="1" flipV="1">
            <a:off x="2083191" y="2519969"/>
            <a:ext cx="939834" cy="179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lIns="34289" rIns="34289" anchor="ctr"/>
          <a:lstStyle/>
          <a:p>
            <a:pPr lvl="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231" name="Shape 231"/>
          <p:cNvSpPr/>
          <p:nvPr/>
        </p:nvSpPr>
        <p:spPr>
          <a:xfrm>
            <a:off x="2109435" y="3027944"/>
            <a:ext cx="63671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1800"/>
            </a:lvl1pPr>
          </a:lstStyle>
          <a:p>
            <a:pPr lvl="0"/>
            <a:r>
              <a:rPr sz="1350" dirty="0"/>
              <a:t>HTTPS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1483528" y="2246412"/>
            <a:ext cx="681980" cy="486836"/>
            <a:chOff x="0" y="0"/>
            <a:chExt cx="909304" cy="649113"/>
          </a:xfrm>
        </p:grpSpPr>
        <p:sp>
          <p:nvSpPr>
            <p:cNvPr id="232" name="Shape 232"/>
            <p:cNvSpPr/>
            <p:nvPr/>
          </p:nvSpPr>
          <p:spPr>
            <a:xfrm>
              <a:off x="0" y="0"/>
              <a:ext cx="909304" cy="601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2" y="0"/>
                  </a:moveTo>
                  <a:lnTo>
                    <a:pt x="19218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D1BB"/>
                </a:gs>
                <a:gs pos="35000">
                  <a:srgbClr val="FFDECF"/>
                </a:gs>
                <a:gs pos="100000">
                  <a:srgbClr val="FFF2ED"/>
                </a:gs>
              </a:gsLst>
              <a:lin ang="16200000" scaled="0"/>
            </a:gradFill>
            <a:ln w="3175" cap="flat">
              <a:solidFill>
                <a:srgbClr val="F69240"/>
              </a:solidFill>
              <a:prstDash val="solid"/>
              <a:bevel/>
            </a:ln>
            <a:effectLst>
              <a:outerShdw blurRad="38100" dist="127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 lvl="0" algn="ctr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350" dirty="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50147" y="2787"/>
              <a:ext cx="809012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>
                <a:defRPr sz="1800"/>
              </a:lvl1pPr>
            </a:lstStyle>
            <a:p>
              <a:pPr lvl="0"/>
              <a:r>
                <a:rPr sz="1350" dirty="0"/>
                <a:t>Small Thing</a:t>
              </a:r>
            </a:p>
          </p:txBody>
        </p:sp>
      </p:grp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spc="0"/>
            </a:pPr>
            <a:r>
              <a:rPr lang="en-US" sz="3200" dirty="0" err="1" smtClean="0"/>
              <a:t>IoT</a:t>
            </a:r>
            <a:r>
              <a:rPr lang="en-US" sz="3200" dirty="0" smtClean="0"/>
              <a:t> Sensors - Trickles become a Stream</a:t>
            </a:r>
            <a:endParaRPr lang="en-US" sz="3200" dirty="0"/>
          </a:p>
        </p:txBody>
      </p:sp>
      <p:pic>
        <p:nvPicPr>
          <p:cNvPr id="236" name="iPhone.png"/>
          <p:cNvPicPr/>
          <p:nvPr/>
        </p:nvPicPr>
        <p:blipFill>
          <a:blip r:embed="rId4">
            <a:extLst/>
          </a:blip>
          <a:srcRect l="17691" t="14844" r="17691" b="22066"/>
          <a:stretch>
            <a:fillRect/>
          </a:stretch>
        </p:blipFill>
        <p:spPr>
          <a:xfrm>
            <a:off x="1602732" y="2968089"/>
            <a:ext cx="461606" cy="750443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4253609" y="2600277"/>
            <a:ext cx="1015365" cy="43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 lvl="0" algn="ctr">
              <a:defRPr sz="1800"/>
            </a:pPr>
            <a:r>
              <a:rPr sz="1350" dirty="0"/>
              <a:t>Persistent</a:t>
            </a:r>
          </a:p>
          <a:p>
            <a:pPr lvl="0" algn="ctr">
              <a:defRPr sz="1800"/>
            </a:pPr>
            <a:r>
              <a:rPr sz="1350" dirty="0"/>
              <a:t>Stream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4276" y="69731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970886" y="658091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465426" y="658091"/>
            <a:ext cx="35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49" name="Shape 211"/>
          <p:cNvSpPr/>
          <p:nvPr/>
        </p:nvSpPr>
        <p:spPr>
          <a:xfrm rot="16200000">
            <a:off x="2351057" y="2492161"/>
            <a:ext cx="1804967" cy="787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15"/>
                </a:moveTo>
                <a:cubicBezTo>
                  <a:pt x="0" y="633"/>
                  <a:pt x="4835" y="0"/>
                  <a:pt x="10800" y="0"/>
                </a:cubicBezTo>
                <a:cubicBezTo>
                  <a:pt x="16765" y="0"/>
                  <a:pt x="21600" y="633"/>
                  <a:pt x="21600" y="1415"/>
                </a:cubicBezTo>
                <a:lnTo>
                  <a:pt x="21600" y="20185"/>
                </a:lnTo>
                <a:cubicBezTo>
                  <a:pt x="21600" y="20967"/>
                  <a:pt x="16765" y="21600"/>
                  <a:pt x="10800" y="21600"/>
                </a:cubicBezTo>
                <a:cubicBezTo>
                  <a:pt x="4835" y="21600"/>
                  <a:pt x="0" y="20967"/>
                  <a:pt x="0" y="20185"/>
                </a:cubicBezTo>
                <a:close/>
              </a:path>
            </a:pathLst>
          </a:custGeom>
          <a:gradFill flip="none" rotWithShape="1">
            <a:gsLst>
              <a:gs pos="0">
                <a:srgbClr val="FFD1BB"/>
              </a:gs>
              <a:gs pos="35000">
                <a:srgbClr val="FFDECF"/>
              </a:gs>
              <a:gs pos="100000">
                <a:srgbClr val="FFF2ED"/>
              </a:gs>
            </a:gsLst>
            <a:lin ang="0" scaled="0"/>
          </a:gradFill>
          <a:ln w="12700" cap="flat">
            <a:noFill/>
            <a:miter lim="400000"/>
          </a:ln>
          <a:effectLst>
            <a:outerShdw blurRad="38100" dist="12700" dir="5400000" rotWithShape="0">
              <a:srgbClr val="000000">
                <a:alpha val="38000"/>
              </a:srgbClr>
            </a:outerShdw>
          </a:effectLst>
        </p:spPr>
        <p:txBody>
          <a:bodyPr wrap="square" lIns="34289" tIns="34289" rIns="34289" bIns="34289" numCol="1" anchor="ctr">
            <a:noAutofit/>
          </a:bodyPr>
          <a:lstStyle/>
          <a:p>
            <a:pPr lvl="0" algn="ctr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53" name="Shape 237"/>
          <p:cNvSpPr/>
          <p:nvPr/>
        </p:nvSpPr>
        <p:spPr>
          <a:xfrm>
            <a:off x="2760288" y="2699351"/>
            <a:ext cx="1015365" cy="43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 anchor="ctr"/>
          <a:lstStyle/>
          <a:p>
            <a:pPr lvl="0" algn="ctr">
              <a:defRPr sz="1800"/>
            </a:pPr>
            <a:r>
              <a:rPr lang="en-US" sz="1350" dirty="0" smtClean="0"/>
              <a:t>Amazon </a:t>
            </a:r>
          </a:p>
          <a:p>
            <a:pPr lvl="0" algn="ctr">
              <a:defRPr sz="1800"/>
            </a:pPr>
            <a:r>
              <a:rPr lang="en-US" sz="1350" dirty="0" err="1" smtClean="0"/>
              <a:t>IoT</a:t>
            </a:r>
            <a:endParaRPr sz="1350" dirty="0"/>
          </a:p>
        </p:txBody>
      </p:sp>
      <p:sp>
        <p:nvSpPr>
          <p:cNvPr id="54" name="Shape 230"/>
          <p:cNvSpPr/>
          <p:nvPr/>
        </p:nvSpPr>
        <p:spPr>
          <a:xfrm rot="10800000" flipH="1">
            <a:off x="1980822" y="3004713"/>
            <a:ext cx="893939" cy="366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lIns="34289" rIns="34289" anchor="ctr"/>
          <a:lstStyle/>
          <a:p>
            <a:pPr lvl="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1350" dirty="0"/>
          </a:p>
        </p:txBody>
      </p:sp>
      <p:sp>
        <p:nvSpPr>
          <p:cNvPr id="55" name="Shape 231"/>
          <p:cNvSpPr/>
          <p:nvPr/>
        </p:nvSpPr>
        <p:spPr>
          <a:xfrm>
            <a:off x="2241468" y="2242935"/>
            <a:ext cx="559767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1800"/>
            </a:lvl1pPr>
          </a:lstStyle>
          <a:p>
            <a:pPr lvl="0"/>
            <a:r>
              <a:rPr lang="en-US" sz="1350" smtClean="0"/>
              <a:t>MQTT</a:t>
            </a:r>
            <a:endParaRPr sz="1350" dirty="0"/>
          </a:p>
        </p:txBody>
      </p:sp>
      <p:cxnSp>
        <p:nvCxnSpPr>
          <p:cNvPr id="7" name="Straight Connector 6"/>
          <p:cNvCxnSpPr>
            <a:endCxn id="212" idx="0"/>
          </p:cNvCxnSpPr>
          <p:nvPr/>
        </p:nvCxnSpPr>
        <p:spPr>
          <a:xfrm>
            <a:off x="3612684" y="2813428"/>
            <a:ext cx="535789" cy="0"/>
          </a:xfrm>
          <a:prstGeom prst="line">
            <a:avLst/>
          </a:prstGeom>
          <a:ln w="25400">
            <a:solidFill>
              <a:srgbClr val="4F81BD"/>
            </a:solidFill>
          </a:ln>
        </p:spPr>
      </p:cxnSp>
    </p:spTree>
    <p:extLst>
      <p:ext uri="{BB962C8B-B14F-4D97-AF65-F5344CB8AC3E}">
        <p14:creationId xmlns:p14="http://schemas.microsoft.com/office/powerpoint/2010/main" val="30543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658" y="2455333"/>
            <a:ext cx="1769532" cy="372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804333" y="11535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2665345" y="2152838"/>
            <a:ext cx="1760723" cy="1344504"/>
            <a:chOff x="2189958" y="1745435"/>
            <a:chExt cx="1760723" cy="1344504"/>
          </a:xfrm>
        </p:grpSpPr>
        <p:pic>
          <p:nvPicPr>
            <p:cNvPr id="31" name="Picture 30" descr="Fil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958" y="1745435"/>
              <a:ext cx="1284106" cy="1103529"/>
            </a:xfrm>
            <a:prstGeom prst="rect">
              <a:avLst/>
            </a:prstGeom>
          </p:spPr>
        </p:pic>
        <p:pic>
          <p:nvPicPr>
            <p:cNvPr id="30" name="Picture 29" descr="Fil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603" y="1869179"/>
              <a:ext cx="1284106" cy="1103529"/>
            </a:xfrm>
            <a:prstGeom prst="rect">
              <a:avLst/>
            </a:prstGeom>
          </p:spPr>
        </p:pic>
        <p:pic>
          <p:nvPicPr>
            <p:cNvPr id="4" name="Picture 3" descr="Fil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4987" y="1986410"/>
              <a:ext cx="1284106" cy="1103529"/>
            </a:xfrm>
            <a:prstGeom prst="rect">
              <a:avLst/>
            </a:prstGeom>
          </p:spPr>
        </p:pic>
        <p:pic>
          <p:nvPicPr>
            <p:cNvPr id="6" name="Picture 5" descr="Badge_Oran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731" y="2589989"/>
              <a:ext cx="499950" cy="499950"/>
            </a:xfrm>
            <a:prstGeom prst="rect">
              <a:avLst/>
            </a:prstGeom>
          </p:spPr>
        </p:pic>
      </p:grpSp>
      <p:pic>
        <p:nvPicPr>
          <p:cNvPr id="27" name="Picture 26" descr="Cloud_Updat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75" y="1084270"/>
            <a:ext cx="3070504" cy="2025768"/>
          </a:xfrm>
          <a:prstGeom prst="rect">
            <a:avLst/>
          </a:prstGeom>
        </p:spPr>
      </p:pic>
      <p:pic>
        <p:nvPicPr>
          <p:cNvPr id="35" name="Picture 34" descr="Female_Gre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79" y="1947261"/>
            <a:ext cx="1651164" cy="2806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Case: Trending Top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Arrow Connector 78"/>
          <p:cNvCxnSpPr/>
          <p:nvPr/>
        </p:nvCxnSpPr>
        <p:spPr>
          <a:xfrm flipV="1">
            <a:off x="949036" y="2287116"/>
            <a:ext cx="656071" cy="1194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951345" y="3397788"/>
            <a:ext cx="656071" cy="1194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727363" y="1774496"/>
            <a:ext cx="907762" cy="3503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946727" y="2850533"/>
            <a:ext cx="656071" cy="1194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831273" y="3947351"/>
            <a:ext cx="771525" cy="1194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5"/>
          <p:cNvSpPr txBox="1">
            <a:spLocks/>
          </p:cNvSpPr>
          <p:nvPr/>
        </p:nvSpPr>
        <p:spPr>
          <a:xfrm>
            <a:off x="232368" y="206461"/>
            <a:ext cx="6082996" cy="6440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636466"/>
                </a:solidFill>
                <a:latin typeface="Century Gothic"/>
                <a:cs typeface="Century Gothic"/>
              </a:rPr>
              <a:t>Ad Network Logging Top-10 Detail - KCL</a:t>
            </a:r>
            <a:endParaRPr lang="en-US" sz="2400" b="1" dirty="0">
              <a:solidFill>
                <a:srgbClr val="636466"/>
              </a:solidFill>
              <a:latin typeface="Century Gothic"/>
              <a:cs typeface="Century Gothic"/>
            </a:endParaRPr>
          </a:p>
        </p:txBody>
      </p:sp>
      <p:pic>
        <p:nvPicPr>
          <p:cNvPr id="107" name="image19.png" descr="Use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1587" y="2379865"/>
            <a:ext cx="731521" cy="73152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0"/>
          <p:cNvSpPr/>
          <p:nvPr/>
        </p:nvSpPr>
        <p:spPr>
          <a:xfrm>
            <a:off x="7539935" y="3528186"/>
            <a:ext cx="1231908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Global top-10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6134813" y="2827871"/>
            <a:ext cx="1405122" cy="0"/>
          </a:xfrm>
          <a:prstGeom prst="straightConnector1">
            <a:avLst/>
          </a:prstGeom>
          <a:ln w="12700" cmpd="sng">
            <a:solidFill>
              <a:schemeClr val="bg2">
                <a:lumMod val="2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3881641" y="2849607"/>
            <a:ext cx="1053529" cy="1"/>
          </a:xfrm>
          <a:prstGeom prst="straightConnector1">
            <a:avLst/>
          </a:prstGeom>
          <a:ln w="12700" cmpd="sng">
            <a:solidFill>
              <a:schemeClr val="bg2">
                <a:lumMod val="2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4692445" y="1865369"/>
            <a:ext cx="2344190" cy="1941792"/>
            <a:chOff x="3532539" y="1958201"/>
            <a:chExt cx="2344190" cy="1941792"/>
          </a:xfrm>
        </p:grpSpPr>
        <p:pic>
          <p:nvPicPr>
            <p:cNvPr id="115" name="image20.png" descr="Elastic-Beanstalk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786809" y="1958201"/>
              <a:ext cx="1288572" cy="128857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6" name="Shape 89"/>
            <p:cNvSpPr/>
            <p:nvPr/>
          </p:nvSpPr>
          <p:spPr>
            <a:xfrm>
              <a:off x="3532539" y="3311114"/>
              <a:ext cx="2344190" cy="5888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>
                <a:lnSpc>
                  <a:spcPct val="140000"/>
                </a:lnSpc>
                <a:defRPr>
                  <a:solidFill>
                    <a:srgbClr val="000000"/>
                  </a:solidFill>
                  <a:uFillTx/>
                </a:defRPr>
              </a:pPr>
              <a:r>
                <a:rPr sz="1400" dirty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 Bold"/>
                  <a:ea typeface="Arial Bold"/>
                  <a:cs typeface="Arial Bold"/>
                  <a:sym typeface="Arial Bold"/>
                </a:rPr>
                <a:t>Elastic </a:t>
              </a:r>
              <a:r>
                <a:rPr sz="14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 Bold"/>
                  <a:ea typeface="Arial Bold"/>
                  <a:cs typeface="Arial Bold"/>
                  <a:sym typeface="Arial Bold"/>
                </a:rPr>
                <a:t>Beanstalk</a:t>
              </a:r>
              <a:endParaRPr sz="14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lvl="0" algn="ctr">
                <a:lnSpc>
                  <a:spcPct val="140000"/>
                </a:lnSpc>
                <a:defRPr>
                  <a:solidFill>
                    <a:srgbClr val="000000"/>
                  </a:solidFill>
                  <a:uFillTx/>
                </a:defRPr>
              </a:pPr>
              <a:r>
                <a:rPr sz="1400" dirty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 Bold"/>
                  <a:ea typeface="Arial Bold"/>
                  <a:cs typeface="Arial Bold"/>
                  <a:sym typeface="Arial Bold"/>
                </a:rPr>
                <a:t>foo-analysis.com</a:t>
              </a:r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 flipV="1">
            <a:off x="3881641" y="3073124"/>
            <a:ext cx="1053529" cy="871019"/>
          </a:xfrm>
          <a:prstGeom prst="straightConnector1">
            <a:avLst/>
          </a:prstGeom>
          <a:ln w="12700" cmpd="sng">
            <a:solidFill>
              <a:schemeClr val="bg2">
                <a:lumMod val="2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881641" y="1784551"/>
            <a:ext cx="1053529" cy="717027"/>
          </a:xfrm>
          <a:prstGeom prst="straightConnector1">
            <a:avLst/>
          </a:prstGeom>
          <a:ln w="12700" cmpd="sng">
            <a:solidFill>
              <a:schemeClr val="bg2">
                <a:lumMod val="2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022886" y="1429206"/>
            <a:ext cx="643835" cy="2821111"/>
            <a:chOff x="3022886" y="1455666"/>
            <a:chExt cx="643835" cy="2821111"/>
          </a:xfrm>
        </p:grpSpPr>
        <p:pic>
          <p:nvPicPr>
            <p:cNvPr id="128" name="Picture 127" descr="Inst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886" y="1455666"/>
              <a:ext cx="643835" cy="664603"/>
            </a:xfrm>
            <a:prstGeom prst="rect">
              <a:avLst/>
            </a:prstGeom>
          </p:spPr>
        </p:pic>
        <p:pic>
          <p:nvPicPr>
            <p:cNvPr id="129" name="Picture 128" descr="Inst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886" y="2529128"/>
              <a:ext cx="643835" cy="664603"/>
            </a:xfrm>
            <a:prstGeom prst="rect">
              <a:avLst/>
            </a:prstGeom>
          </p:spPr>
        </p:pic>
        <p:pic>
          <p:nvPicPr>
            <p:cNvPr id="130" name="Picture 129" descr="Inst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886" y="3612174"/>
              <a:ext cx="643835" cy="664603"/>
            </a:xfrm>
            <a:prstGeom prst="rect">
              <a:avLst/>
            </a:prstGeom>
          </p:spPr>
        </p:pic>
      </p:grpSp>
      <p:sp>
        <p:nvSpPr>
          <p:cNvPr id="132" name="Rounded Rectangle 131"/>
          <p:cNvSpPr/>
          <p:nvPr/>
        </p:nvSpPr>
        <p:spPr>
          <a:xfrm>
            <a:off x="1784673" y="1458669"/>
            <a:ext cx="504352" cy="2778622"/>
          </a:xfrm>
          <a:prstGeom prst="roundRect">
            <a:avLst/>
          </a:prstGeom>
          <a:solidFill>
            <a:srgbClr val="7B9AC8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03909" y="1385056"/>
            <a:ext cx="774242" cy="2990599"/>
            <a:chOff x="503909" y="1411516"/>
            <a:chExt cx="774242" cy="2990599"/>
          </a:xfrm>
        </p:grpSpPr>
        <p:pic>
          <p:nvPicPr>
            <p:cNvPr id="138" name="Picture 137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90" y="2573721"/>
              <a:ext cx="495361" cy="655153"/>
            </a:xfrm>
            <a:prstGeom prst="rect">
              <a:avLst/>
            </a:prstGeom>
          </p:spPr>
        </p:pic>
        <p:pic>
          <p:nvPicPr>
            <p:cNvPr id="121" name="Picture 120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36" y="1764278"/>
              <a:ext cx="479812" cy="634589"/>
            </a:xfrm>
            <a:prstGeom prst="rect">
              <a:avLst/>
            </a:prstGeom>
          </p:spPr>
        </p:pic>
        <p:pic>
          <p:nvPicPr>
            <p:cNvPr id="124" name="Picture 123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71" y="2962676"/>
              <a:ext cx="479812" cy="634589"/>
            </a:xfrm>
            <a:prstGeom prst="rect">
              <a:avLst/>
            </a:prstGeom>
          </p:spPr>
        </p:pic>
        <p:pic>
          <p:nvPicPr>
            <p:cNvPr id="136" name="Picture 135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909" y="3324144"/>
              <a:ext cx="505981" cy="669199"/>
            </a:xfrm>
            <a:prstGeom prst="rect">
              <a:avLst/>
            </a:prstGeom>
          </p:spPr>
        </p:pic>
        <p:pic>
          <p:nvPicPr>
            <p:cNvPr id="140" name="Picture 139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042" y="2170967"/>
              <a:ext cx="495361" cy="655153"/>
            </a:xfrm>
            <a:prstGeom prst="rect">
              <a:avLst/>
            </a:prstGeom>
          </p:spPr>
        </p:pic>
        <p:pic>
          <p:nvPicPr>
            <p:cNvPr id="142" name="Picture 141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25" y="1411516"/>
              <a:ext cx="495361" cy="655153"/>
            </a:xfrm>
            <a:prstGeom prst="rect">
              <a:avLst/>
            </a:prstGeom>
          </p:spPr>
        </p:pic>
        <p:pic>
          <p:nvPicPr>
            <p:cNvPr id="126" name="Picture 125" descr="File_Blu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31" y="3639482"/>
              <a:ext cx="485312" cy="762633"/>
            </a:xfrm>
            <a:prstGeom prst="rect">
              <a:avLst/>
            </a:prstGeom>
          </p:spPr>
        </p:pic>
      </p:grpSp>
      <p:sp>
        <p:nvSpPr>
          <p:cNvPr id="143" name="Shape 100"/>
          <p:cNvSpPr/>
          <p:nvPr/>
        </p:nvSpPr>
        <p:spPr>
          <a:xfrm>
            <a:off x="693174" y="4497169"/>
            <a:ext cx="71537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Data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Records</a:t>
            </a:r>
            <a:endParaRPr sz="1400" dirty="0">
              <a:solidFill>
                <a:srgbClr val="636466"/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46544" y="4364614"/>
            <a:ext cx="0" cy="521106"/>
          </a:xfrm>
          <a:prstGeom prst="line">
            <a:avLst/>
          </a:prstGeom>
          <a:ln w="9525" cmpd="sng">
            <a:solidFill>
              <a:srgbClr val="FAA63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2376373" y="1800663"/>
            <a:ext cx="476319" cy="0"/>
          </a:xfrm>
          <a:prstGeom prst="straightConnector1">
            <a:avLst/>
          </a:prstGeom>
          <a:ln w="38100" cmpd="sng">
            <a:solidFill>
              <a:schemeClr val="tx1">
                <a:lumMod val="7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2376373" y="2849607"/>
            <a:ext cx="476319" cy="1"/>
          </a:xfrm>
          <a:prstGeom prst="straightConnector1">
            <a:avLst/>
          </a:prstGeom>
          <a:ln w="38100" cmpd="sng">
            <a:solidFill>
              <a:schemeClr val="tx1">
                <a:lumMod val="7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2376373" y="3944143"/>
            <a:ext cx="476319" cy="0"/>
          </a:xfrm>
          <a:prstGeom prst="straightConnector1">
            <a:avLst/>
          </a:prstGeom>
          <a:ln w="38100" cmpd="sng">
            <a:solidFill>
              <a:schemeClr val="tx1">
                <a:lumMod val="7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Shape 100"/>
          <p:cNvSpPr/>
          <p:nvPr/>
        </p:nvSpPr>
        <p:spPr>
          <a:xfrm>
            <a:off x="2601586" y="4642904"/>
            <a:ext cx="56743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Shard</a:t>
            </a:r>
            <a:endParaRPr sz="1400" dirty="0">
              <a:solidFill>
                <a:srgbClr val="636466"/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2533976" y="4019337"/>
            <a:ext cx="0" cy="825058"/>
          </a:xfrm>
          <a:prstGeom prst="line">
            <a:avLst/>
          </a:prstGeom>
          <a:ln w="9525" cmpd="sng">
            <a:solidFill>
              <a:srgbClr val="FAA63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Shape 100"/>
          <p:cNvSpPr/>
          <p:nvPr/>
        </p:nvSpPr>
        <p:spPr>
          <a:xfrm>
            <a:off x="3421971" y="4480414"/>
            <a:ext cx="73439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b="1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KCL Workers</a:t>
            </a:r>
            <a:endParaRPr sz="1400" b="1" dirty="0">
              <a:solidFill>
                <a:srgbClr val="636466"/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sp>
        <p:nvSpPr>
          <p:cNvPr id="179" name="Shape 100"/>
          <p:cNvSpPr/>
          <p:nvPr/>
        </p:nvSpPr>
        <p:spPr>
          <a:xfrm>
            <a:off x="3966313" y="2610176"/>
            <a:ext cx="79827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My </a:t>
            </a:r>
            <a:r>
              <a:rPr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top-10</a:t>
            </a:r>
            <a:endParaRPr sz="1400" dirty="0">
              <a:solidFill>
                <a:schemeClr val="tx1">
                  <a:lumMod val="75000"/>
                </a:schemeClr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sp>
        <p:nvSpPr>
          <p:cNvPr id="180" name="Shape 100"/>
          <p:cNvSpPr/>
          <p:nvPr/>
        </p:nvSpPr>
        <p:spPr>
          <a:xfrm rot="2092811">
            <a:off x="3958743" y="1828256"/>
            <a:ext cx="79827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My </a:t>
            </a:r>
            <a:r>
              <a:rPr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top-10</a:t>
            </a:r>
            <a:endParaRPr sz="1400" dirty="0">
              <a:solidFill>
                <a:schemeClr val="tx1">
                  <a:lumMod val="75000"/>
                </a:schemeClr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sp>
        <p:nvSpPr>
          <p:cNvPr id="181" name="Shape 100"/>
          <p:cNvSpPr/>
          <p:nvPr/>
        </p:nvSpPr>
        <p:spPr>
          <a:xfrm rot="19232345">
            <a:off x="3849797" y="3363624"/>
            <a:ext cx="79827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My </a:t>
            </a:r>
            <a:r>
              <a:rPr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top-10</a:t>
            </a:r>
            <a:endParaRPr sz="1400" dirty="0">
              <a:solidFill>
                <a:schemeClr val="tx1">
                  <a:lumMod val="75000"/>
                </a:schemeClr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924255" y="1317734"/>
            <a:ext cx="833642" cy="3006370"/>
            <a:chOff x="2924255" y="1344194"/>
            <a:chExt cx="833642" cy="3006370"/>
          </a:xfrm>
        </p:grpSpPr>
        <p:pic>
          <p:nvPicPr>
            <p:cNvPr id="61" name="Picture 60" descr="Inst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886" y="1455666"/>
              <a:ext cx="643835" cy="664603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62" name="Picture 61" descr="Inst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886" y="2529128"/>
              <a:ext cx="643835" cy="664603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63" name="Picture 62" descr="Inst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886" y="3612174"/>
              <a:ext cx="643835" cy="664603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sp>
          <p:nvSpPr>
            <p:cNvPr id="64" name="Rounded Rectangle 63"/>
            <p:cNvSpPr/>
            <p:nvPr/>
          </p:nvSpPr>
          <p:spPr>
            <a:xfrm>
              <a:off x="2924255" y="1344194"/>
              <a:ext cx="833642" cy="3006370"/>
            </a:xfrm>
            <a:prstGeom prst="roundRect">
              <a:avLst/>
            </a:prstGeom>
            <a:noFill/>
            <a:ln w="19050" cmpd="sng">
              <a:solidFill>
                <a:srgbClr val="8A8C8E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Shape 100"/>
          <p:cNvSpPr/>
          <p:nvPr/>
        </p:nvSpPr>
        <p:spPr>
          <a:xfrm>
            <a:off x="1792997" y="4451104"/>
            <a:ext cx="5787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Kinesis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Stream</a:t>
            </a:r>
            <a:endParaRPr sz="1400" dirty="0">
              <a:solidFill>
                <a:srgbClr val="636466"/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sp>
        <p:nvSpPr>
          <p:cNvPr id="66" name="Shape 100"/>
          <p:cNvSpPr/>
          <p:nvPr/>
        </p:nvSpPr>
        <p:spPr>
          <a:xfrm>
            <a:off x="2821427" y="816618"/>
            <a:ext cx="104570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Kinesis </a:t>
            </a:r>
          </a:p>
          <a:p>
            <a:pPr lvl="0" algn="ctr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Application</a:t>
            </a:r>
            <a:endParaRPr sz="1400" dirty="0">
              <a:solidFill>
                <a:srgbClr val="636466"/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745672" y="4314053"/>
            <a:ext cx="0" cy="521106"/>
          </a:xfrm>
          <a:prstGeom prst="line">
            <a:avLst/>
          </a:prstGeom>
          <a:ln w="9525" cmpd="sng">
            <a:solidFill>
              <a:srgbClr val="FAA63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306617" y="4316362"/>
            <a:ext cx="0" cy="521106"/>
          </a:xfrm>
          <a:prstGeom prst="line">
            <a:avLst/>
          </a:prstGeom>
          <a:ln w="9525" cmpd="sng">
            <a:solidFill>
              <a:srgbClr val="FAA63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5530022" y="873301"/>
            <a:ext cx="3174781" cy="1157366"/>
            <a:chOff x="5445350" y="474510"/>
            <a:chExt cx="3174781" cy="1157366"/>
          </a:xfrm>
        </p:grpSpPr>
        <p:sp>
          <p:nvSpPr>
            <p:cNvPr id="82" name="Shape 100"/>
            <p:cNvSpPr/>
            <p:nvPr/>
          </p:nvSpPr>
          <p:spPr>
            <a:xfrm>
              <a:off x="7599356" y="474510"/>
              <a:ext cx="948792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Data Record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83" name="Shape 100"/>
            <p:cNvSpPr/>
            <p:nvPr/>
          </p:nvSpPr>
          <p:spPr>
            <a:xfrm>
              <a:off x="5445350" y="899818"/>
              <a:ext cx="486615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Shard: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84" name="Shape 100"/>
            <p:cNvSpPr/>
            <p:nvPr/>
          </p:nvSpPr>
          <p:spPr>
            <a:xfrm>
              <a:off x="7178554" y="1447210"/>
              <a:ext cx="1441577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Sequence Number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85" name="Snip Single Corner Rectangle 84"/>
            <p:cNvSpPr/>
            <p:nvPr/>
          </p:nvSpPr>
          <p:spPr>
            <a:xfrm>
              <a:off x="6043087" y="852193"/>
              <a:ext cx="338666" cy="275167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Snip Single Corner Rectangle 85"/>
            <p:cNvSpPr/>
            <p:nvPr/>
          </p:nvSpPr>
          <p:spPr>
            <a:xfrm>
              <a:off x="6517618" y="852193"/>
              <a:ext cx="338666" cy="275167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nip Single Corner Rectangle 86"/>
            <p:cNvSpPr/>
            <p:nvPr/>
          </p:nvSpPr>
          <p:spPr>
            <a:xfrm>
              <a:off x="6992149" y="852193"/>
              <a:ext cx="338666" cy="275168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nip Single Corner Rectangle 87"/>
            <p:cNvSpPr/>
            <p:nvPr/>
          </p:nvSpPr>
          <p:spPr>
            <a:xfrm>
              <a:off x="7466680" y="852193"/>
              <a:ext cx="338666" cy="275168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Snip Single Corner Rectangle 88"/>
            <p:cNvSpPr/>
            <p:nvPr/>
          </p:nvSpPr>
          <p:spPr>
            <a:xfrm>
              <a:off x="7941212" y="852193"/>
              <a:ext cx="338666" cy="275168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Shape 100"/>
            <p:cNvSpPr/>
            <p:nvPr/>
          </p:nvSpPr>
          <p:spPr>
            <a:xfrm>
              <a:off x="6123201" y="899510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14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91" name="Shape 100"/>
            <p:cNvSpPr/>
            <p:nvPr/>
          </p:nvSpPr>
          <p:spPr>
            <a:xfrm>
              <a:off x="6598530" y="899818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17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92" name="Shape 100"/>
            <p:cNvSpPr/>
            <p:nvPr/>
          </p:nvSpPr>
          <p:spPr>
            <a:xfrm>
              <a:off x="7074779" y="899818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18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93" name="Shape 100"/>
            <p:cNvSpPr/>
            <p:nvPr/>
          </p:nvSpPr>
          <p:spPr>
            <a:xfrm>
              <a:off x="7554001" y="899818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21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94" name="Shape 100"/>
            <p:cNvSpPr/>
            <p:nvPr/>
          </p:nvSpPr>
          <p:spPr>
            <a:xfrm>
              <a:off x="8024958" y="899818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23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cxnSp>
          <p:nvCxnSpPr>
            <p:cNvPr id="95" name="Straight Connector 94"/>
            <p:cNvCxnSpPr>
              <a:endCxn id="87" idx="3"/>
            </p:cNvCxnSpPr>
            <p:nvPr/>
          </p:nvCxnSpPr>
          <p:spPr>
            <a:xfrm flipH="1">
              <a:off x="7161482" y="592777"/>
              <a:ext cx="392748" cy="259416"/>
            </a:xfrm>
            <a:prstGeom prst="line">
              <a:avLst/>
            </a:prstGeom>
            <a:ln w="9525" cmpd="sng">
              <a:solidFill>
                <a:srgbClr val="FAA63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6769701" y="1018611"/>
              <a:ext cx="367181" cy="518019"/>
            </a:xfrm>
            <a:prstGeom prst="line">
              <a:avLst/>
            </a:prstGeom>
            <a:ln w="9525" cmpd="sng">
              <a:solidFill>
                <a:srgbClr val="FAA63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27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Arrow Connector 78"/>
          <p:cNvCxnSpPr/>
          <p:nvPr/>
        </p:nvCxnSpPr>
        <p:spPr>
          <a:xfrm flipV="1">
            <a:off x="949036" y="2287116"/>
            <a:ext cx="656071" cy="1194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951345" y="3397788"/>
            <a:ext cx="656071" cy="1194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727363" y="1774496"/>
            <a:ext cx="907762" cy="3503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946727" y="2850533"/>
            <a:ext cx="656071" cy="1194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831273" y="3947351"/>
            <a:ext cx="771525" cy="1194"/>
          </a:xfrm>
          <a:prstGeom prst="straightConnector1">
            <a:avLst/>
          </a:prstGeom>
          <a:ln w="12700" cmpd="sng">
            <a:solidFill>
              <a:schemeClr val="tx1">
                <a:lumMod val="7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5"/>
          <p:cNvSpPr txBox="1">
            <a:spLocks/>
          </p:cNvSpPr>
          <p:nvPr/>
        </p:nvSpPr>
        <p:spPr>
          <a:xfrm>
            <a:off x="232367" y="206461"/>
            <a:ext cx="6775724" cy="64406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636466"/>
                </a:solidFill>
                <a:latin typeface="Century Gothic"/>
                <a:cs typeface="Century Gothic"/>
              </a:rPr>
              <a:t>Ad Network Logging Top-10 Detail - Lambda</a:t>
            </a:r>
            <a:endParaRPr lang="en-US" sz="2400" b="1" dirty="0">
              <a:solidFill>
                <a:srgbClr val="636466"/>
              </a:solidFill>
              <a:latin typeface="Century Gothic"/>
              <a:cs typeface="Century Gothic"/>
            </a:endParaRPr>
          </a:p>
        </p:txBody>
      </p:sp>
      <p:pic>
        <p:nvPicPr>
          <p:cNvPr id="107" name="image19.png" descr="Use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1587" y="2379865"/>
            <a:ext cx="731521" cy="73152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0"/>
          <p:cNvSpPr/>
          <p:nvPr/>
        </p:nvSpPr>
        <p:spPr>
          <a:xfrm>
            <a:off x="7539935" y="3528186"/>
            <a:ext cx="1231908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6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Global top-10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6134813" y="2827871"/>
            <a:ext cx="1405122" cy="0"/>
          </a:xfrm>
          <a:prstGeom prst="straightConnector1">
            <a:avLst/>
          </a:prstGeom>
          <a:ln w="12700" cmpd="sng">
            <a:solidFill>
              <a:schemeClr val="bg2">
                <a:lumMod val="2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3881641" y="2849607"/>
            <a:ext cx="1053529" cy="1"/>
          </a:xfrm>
          <a:prstGeom prst="straightConnector1">
            <a:avLst/>
          </a:prstGeom>
          <a:ln w="12700" cmpd="sng">
            <a:solidFill>
              <a:schemeClr val="bg2">
                <a:lumMod val="2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4692445" y="1865369"/>
            <a:ext cx="2344190" cy="1941792"/>
            <a:chOff x="3532539" y="1958201"/>
            <a:chExt cx="2344190" cy="1941792"/>
          </a:xfrm>
        </p:grpSpPr>
        <p:pic>
          <p:nvPicPr>
            <p:cNvPr id="115" name="image20.png" descr="Elastic-Beanstalk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786809" y="1958201"/>
              <a:ext cx="1288572" cy="128857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6" name="Shape 89"/>
            <p:cNvSpPr/>
            <p:nvPr/>
          </p:nvSpPr>
          <p:spPr>
            <a:xfrm>
              <a:off x="3532539" y="3311114"/>
              <a:ext cx="2344190" cy="5888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lvl="0" algn="ctr">
                <a:lnSpc>
                  <a:spcPct val="140000"/>
                </a:lnSpc>
                <a:defRPr>
                  <a:solidFill>
                    <a:srgbClr val="000000"/>
                  </a:solidFill>
                  <a:uFillTx/>
                </a:defRPr>
              </a:pPr>
              <a:r>
                <a:rPr sz="1400" dirty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 Bold"/>
                  <a:ea typeface="Arial Bold"/>
                  <a:cs typeface="Arial Bold"/>
                  <a:sym typeface="Arial Bold"/>
                </a:rPr>
                <a:t>Elastic </a:t>
              </a:r>
              <a:r>
                <a:rPr sz="14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 Bold"/>
                  <a:ea typeface="Arial Bold"/>
                  <a:cs typeface="Arial Bold"/>
                  <a:sym typeface="Arial Bold"/>
                </a:rPr>
                <a:t>Beanstalk</a:t>
              </a:r>
              <a:endParaRPr sz="14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lvl="0" algn="ctr">
                <a:lnSpc>
                  <a:spcPct val="140000"/>
                </a:lnSpc>
                <a:defRPr>
                  <a:solidFill>
                    <a:srgbClr val="000000"/>
                  </a:solidFill>
                  <a:uFillTx/>
                </a:defRPr>
              </a:pPr>
              <a:r>
                <a:rPr sz="1400" dirty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 Bold"/>
                  <a:ea typeface="Arial Bold"/>
                  <a:cs typeface="Arial Bold"/>
                  <a:sym typeface="Arial Bold"/>
                </a:rPr>
                <a:t>foo-analysis.com</a:t>
              </a:r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 flipV="1">
            <a:off x="3881641" y="3073124"/>
            <a:ext cx="1053529" cy="871019"/>
          </a:xfrm>
          <a:prstGeom prst="straightConnector1">
            <a:avLst/>
          </a:prstGeom>
          <a:ln w="12700" cmpd="sng">
            <a:solidFill>
              <a:schemeClr val="bg2">
                <a:lumMod val="2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881641" y="1784551"/>
            <a:ext cx="1053529" cy="717027"/>
          </a:xfrm>
          <a:prstGeom prst="straightConnector1">
            <a:avLst/>
          </a:prstGeom>
          <a:ln w="12700" cmpd="sng">
            <a:solidFill>
              <a:schemeClr val="bg2">
                <a:lumMod val="25000"/>
              </a:schemeClr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022886" y="1429206"/>
            <a:ext cx="643835" cy="2821111"/>
            <a:chOff x="3022886" y="1455666"/>
            <a:chExt cx="643835" cy="2821111"/>
          </a:xfrm>
        </p:grpSpPr>
        <p:pic>
          <p:nvPicPr>
            <p:cNvPr id="128" name="Picture 127" descr="Inst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886" y="1455666"/>
              <a:ext cx="643835" cy="664603"/>
            </a:xfrm>
            <a:prstGeom prst="rect">
              <a:avLst/>
            </a:prstGeom>
          </p:spPr>
        </p:pic>
        <p:pic>
          <p:nvPicPr>
            <p:cNvPr id="129" name="Picture 128" descr="Inst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886" y="2529128"/>
              <a:ext cx="643835" cy="664603"/>
            </a:xfrm>
            <a:prstGeom prst="rect">
              <a:avLst/>
            </a:prstGeom>
          </p:spPr>
        </p:pic>
        <p:pic>
          <p:nvPicPr>
            <p:cNvPr id="130" name="Picture 129" descr="Inst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886" y="3612174"/>
              <a:ext cx="643835" cy="664603"/>
            </a:xfrm>
            <a:prstGeom prst="rect">
              <a:avLst/>
            </a:prstGeom>
          </p:spPr>
        </p:pic>
      </p:grpSp>
      <p:sp>
        <p:nvSpPr>
          <p:cNvPr id="132" name="Rounded Rectangle 131"/>
          <p:cNvSpPr/>
          <p:nvPr/>
        </p:nvSpPr>
        <p:spPr>
          <a:xfrm>
            <a:off x="1784673" y="1458669"/>
            <a:ext cx="504352" cy="2778622"/>
          </a:xfrm>
          <a:prstGeom prst="roundRect">
            <a:avLst/>
          </a:prstGeom>
          <a:solidFill>
            <a:srgbClr val="7B9AC8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03909" y="1385056"/>
            <a:ext cx="774242" cy="2990599"/>
            <a:chOff x="503909" y="1411516"/>
            <a:chExt cx="774242" cy="2990599"/>
          </a:xfrm>
        </p:grpSpPr>
        <p:pic>
          <p:nvPicPr>
            <p:cNvPr id="138" name="Picture 137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790" y="2573721"/>
              <a:ext cx="495361" cy="655153"/>
            </a:xfrm>
            <a:prstGeom prst="rect">
              <a:avLst/>
            </a:prstGeom>
          </p:spPr>
        </p:pic>
        <p:pic>
          <p:nvPicPr>
            <p:cNvPr id="121" name="Picture 120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36" y="1764278"/>
              <a:ext cx="479812" cy="634589"/>
            </a:xfrm>
            <a:prstGeom prst="rect">
              <a:avLst/>
            </a:prstGeom>
          </p:spPr>
        </p:pic>
        <p:pic>
          <p:nvPicPr>
            <p:cNvPr id="124" name="Picture 123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71" y="2962676"/>
              <a:ext cx="479812" cy="634589"/>
            </a:xfrm>
            <a:prstGeom prst="rect">
              <a:avLst/>
            </a:prstGeom>
          </p:spPr>
        </p:pic>
        <p:pic>
          <p:nvPicPr>
            <p:cNvPr id="136" name="Picture 135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909" y="3324144"/>
              <a:ext cx="505981" cy="669199"/>
            </a:xfrm>
            <a:prstGeom prst="rect">
              <a:avLst/>
            </a:prstGeom>
          </p:spPr>
        </p:pic>
        <p:pic>
          <p:nvPicPr>
            <p:cNvPr id="140" name="Picture 139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042" y="2170967"/>
              <a:ext cx="495361" cy="655153"/>
            </a:xfrm>
            <a:prstGeom prst="rect">
              <a:avLst/>
            </a:prstGeom>
          </p:spPr>
        </p:pic>
        <p:pic>
          <p:nvPicPr>
            <p:cNvPr id="142" name="Picture 141" descr="File_Grey_Ligh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25" y="1411516"/>
              <a:ext cx="495361" cy="655153"/>
            </a:xfrm>
            <a:prstGeom prst="rect">
              <a:avLst/>
            </a:prstGeom>
          </p:spPr>
        </p:pic>
        <p:pic>
          <p:nvPicPr>
            <p:cNvPr id="126" name="Picture 125" descr="File_Blu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31" y="3639482"/>
              <a:ext cx="485312" cy="762633"/>
            </a:xfrm>
            <a:prstGeom prst="rect">
              <a:avLst/>
            </a:prstGeom>
          </p:spPr>
        </p:pic>
      </p:grpSp>
      <p:sp>
        <p:nvSpPr>
          <p:cNvPr id="143" name="Shape 100"/>
          <p:cNvSpPr/>
          <p:nvPr/>
        </p:nvSpPr>
        <p:spPr>
          <a:xfrm>
            <a:off x="693174" y="4497169"/>
            <a:ext cx="71537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Data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Records</a:t>
            </a:r>
            <a:endParaRPr sz="1400" dirty="0">
              <a:solidFill>
                <a:srgbClr val="636466"/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46544" y="4364614"/>
            <a:ext cx="0" cy="521106"/>
          </a:xfrm>
          <a:prstGeom prst="line">
            <a:avLst/>
          </a:prstGeom>
          <a:ln w="9525" cmpd="sng">
            <a:solidFill>
              <a:srgbClr val="FAA63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2376373" y="1800663"/>
            <a:ext cx="476319" cy="0"/>
          </a:xfrm>
          <a:prstGeom prst="straightConnector1">
            <a:avLst/>
          </a:prstGeom>
          <a:ln w="38100" cmpd="sng">
            <a:solidFill>
              <a:schemeClr val="tx1">
                <a:lumMod val="7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2376373" y="2849607"/>
            <a:ext cx="476319" cy="1"/>
          </a:xfrm>
          <a:prstGeom prst="straightConnector1">
            <a:avLst/>
          </a:prstGeom>
          <a:ln w="38100" cmpd="sng">
            <a:solidFill>
              <a:schemeClr val="tx1">
                <a:lumMod val="7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2376373" y="3944143"/>
            <a:ext cx="476319" cy="0"/>
          </a:xfrm>
          <a:prstGeom prst="straightConnector1">
            <a:avLst/>
          </a:prstGeom>
          <a:ln w="38100" cmpd="sng">
            <a:solidFill>
              <a:schemeClr val="tx1">
                <a:lumMod val="75000"/>
              </a:schemeClr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Shape 100"/>
          <p:cNvSpPr/>
          <p:nvPr/>
        </p:nvSpPr>
        <p:spPr>
          <a:xfrm>
            <a:off x="2601586" y="4642904"/>
            <a:ext cx="56743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Shard</a:t>
            </a:r>
            <a:endParaRPr sz="1400" dirty="0">
              <a:solidFill>
                <a:srgbClr val="636466"/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2533976" y="4019337"/>
            <a:ext cx="0" cy="825058"/>
          </a:xfrm>
          <a:prstGeom prst="line">
            <a:avLst/>
          </a:prstGeom>
          <a:ln w="9525" cmpd="sng">
            <a:solidFill>
              <a:srgbClr val="FAA63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Shape 100"/>
          <p:cNvSpPr/>
          <p:nvPr/>
        </p:nvSpPr>
        <p:spPr>
          <a:xfrm>
            <a:off x="3421971" y="4480414"/>
            <a:ext cx="73439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b="1" dirty="0" err="1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LambdaWorkers</a:t>
            </a:r>
            <a:endParaRPr sz="1400" b="1" dirty="0">
              <a:solidFill>
                <a:srgbClr val="636466"/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sp>
        <p:nvSpPr>
          <p:cNvPr id="179" name="Shape 100"/>
          <p:cNvSpPr/>
          <p:nvPr/>
        </p:nvSpPr>
        <p:spPr>
          <a:xfrm>
            <a:off x="3966313" y="2610176"/>
            <a:ext cx="79827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My </a:t>
            </a:r>
            <a:r>
              <a:rPr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top-10</a:t>
            </a:r>
            <a:endParaRPr sz="1400" dirty="0">
              <a:solidFill>
                <a:schemeClr val="tx1">
                  <a:lumMod val="75000"/>
                </a:schemeClr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sp>
        <p:nvSpPr>
          <p:cNvPr id="180" name="Shape 100"/>
          <p:cNvSpPr/>
          <p:nvPr/>
        </p:nvSpPr>
        <p:spPr>
          <a:xfrm rot="2092811">
            <a:off x="3958743" y="1828256"/>
            <a:ext cx="79827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My </a:t>
            </a:r>
            <a:r>
              <a:rPr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top-10</a:t>
            </a:r>
            <a:endParaRPr sz="1400" dirty="0">
              <a:solidFill>
                <a:schemeClr val="tx1">
                  <a:lumMod val="75000"/>
                </a:schemeClr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sp>
        <p:nvSpPr>
          <p:cNvPr id="181" name="Shape 100"/>
          <p:cNvSpPr/>
          <p:nvPr/>
        </p:nvSpPr>
        <p:spPr>
          <a:xfrm rot="19232345">
            <a:off x="3849797" y="3363624"/>
            <a:ext cx="79827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My </a:t>
            </a:r>
            <a:r>
              <a:rPr sz="1400" dirty="0" smtClean="0">
                <a:solidFill>
                  <a:schemeClr val="tx1">
                    <a:lumMod val="75000"/>
                  </a:schemeClr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top-10</a:t>
            </a:r>
            <a:endParaRPr sz="1400" dirty="0">
              <a:solidFill>
                <a:schemeClr val="tx1">
                  <a:lumMod val="75000"/>
                </a:schemeClr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grpSp>
        <p:nvGrpSpPr>
          <p:cNvPr id="206" name="Group 205"/>
          <p:cNvGrpSpPr/>
          <p:nvPr/>
        </p:nvGrpSpPr>
        <p:grpSpPr>
          <a:xfrm>
            <a:off x="5530022" y="873301"/>
            <a:ext cx="3174781" cy="1157366"/>
            <a:chOff x="5445350" y="474510"/>
            <a:chExt cx="3174781" cy="1157366"/>
          </a:xfrm>
        </p:grpSpPr>
        <p:sp>
          <p:nvSpPr>
            <p:cNvPr id="184" name="Shape 100"/>
            <p:cNvSpPr/>
            <p:nvPr/>
          </p:nvSpPr>
          <p:spPr>
            <a:xfrm>
              <a:off x="7599356" y="474510"/>
              <a:ext cx="948792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Data Record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185" name="Shape 100"/>
            <p:cNvSpPr/>
            <p:nvPr/>
          </p:nvSpPr>
          <p:spPr>
            <a:xfrm>
              <a:off x="5445350" y="899818"/>
              <a:ext cx="486615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Shard: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186" name="Shape 100"/>
            <p:cNvSpPr/>
            <p:nvPr/>
          </p:nvSpPr>
          <p:spPr>
            <a:xfrm>
              <a:off x="7178554" y="1447210"/>
              <a:ext cx="1441577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Sequence Number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187" name="Snip Single Corner Rectangle 186"/>
            <p:cNvSpPr/>
            <p:nvPr/>
          </p:nvSpPr>
          <p:spPr>
            <a:xfrm>
              <a:off x="6043087" y="852193"/>
              <a:ext cx="338666" cy="275167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Snip Single Corner Rectangle 187"/>
            <p:cNvSpPr/>
            <p:nvPr/>
          </p:nvSpPr>
          <p:spPr>
            <a:xfrm>
              <a:off x="6517618" y="852193"/>
              <a:ext cx="338666" cy="275167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Snip Single Corner Rectangle 188"/>
            <p:cNvSpPr/>
            <p:nvPr/>
          </p:nvSpPr>
          <p:spPr>
            <a:xfrm>
              <a:off x="6992149" y="852193"/>
              <a:ext cx="338666" cy="275168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Snip Single Corner Rectangle 189"/>
            <p:cNvSpPr/>
            <p:nvPr/>
          </p:nvSpPr>
          <p:spPr>
            <a:xfrm>
              <a:off x="7466680" y="852193"/>
              <a:ext cx="338666" cy="275168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Snip Single Corner Rectangle 190"/>
            <p:cNvSpPr/>
            <p:nvPr/>
          </p:nvSpPr>
          <p:spPr>
            <a:xfrm>
              <a:off x="7941212" y="852193"/>
              <a:ext cx="338666" cy="275168"/>
            </a:xfrm>
            <a:prstGeom prst="snip1Rect">
              <a:avLst/>
            </a:prstGeom>
            <a:noFill/>
            <a:ln>
              <a:solidFill>
                <a:srgbClr val="FAA63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Shape 100"/>
            <p:cNvSpPr/>
            <p:nvPr/>
          </p:nvSpPr>
          <p:spPr>
            <a:xfrm>
              <a:off x="6123201" y="899510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14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193" name="Shape 100"/>
            <p:cNvSpPr/>
            <p:nvPr/>
          </p:nvSpPr>
          <p:spPr>
            <a:xfrm>
              <a:off x="6598530" y="899818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17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194" name="Shape 100"/>
            <p:cNvSpPr/>
            <p:nvPr/>
          </p:nvSpPr>
          <p:spPr>
            <a:xfrm>
              <a:off x="7074779" y="899818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18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195" name="Shape 100"/>
            <p:cNvSpPr/>
            <p:nvPr/>
          </p:nvSpPr>
          <p:spPr>
            <a:xfrm>
              <a:off x="7554001" y="899818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21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sp>
          <p:nvSpPr>
            <p:cNvPr id="196" name="Shape 100"/>
            <p:cNvSpPr/>
            <p:nvPr/>
          </p:nvSpPr>
          <p:spPr>
            <a:xfrm>
              <a:off x="8024958" y="899818"/>
              <a:ext cx="171171" cy="1846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200" dirty="0" smtClean="0">
                  <a:solidFill>
                    <a:srgbClr val="636466"/>
                  </a:solidFill>
                  <a:uFill>
                    <a:solidFill>
                      <a:srgbClr val="474746"/>
                    </a:solidFill>
                  </a:uFill>
                  <a:latin typeface="Arial"/>
                  <a:cs typeface="Arial"/>
                </a:rPr>
                <a:t>23</a:t>
              </a:r>
              <a:endParaRPr sz="1200" dirty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endParaRPr>
            </a:p>
          </p:txBody>
        </p:sp>
        <p:cxnSp>
          <p:nvCxnSpPr>
            <p:cNvPr id="197" name="Straight Connector 196"/>
            <p:cNvCxnSpPr>
              <a:endCxn id="189" idx="3"/>
            </p:cNvCxnSpPr>
            <p:nvPr/>
          </p:nvCxnSpPr>
          <p:spPr>
            <a:xfrm flipH="1">
              <a:off x="7161482" y="592777"/>
              <a:ext cx="392748" cy="259416"/>
            </a:xfrm>
            <a:prstGeom prst="line">
              <a:avLst/>
            </a:prstGeom>
            <a:ln w="9525" cmpd="sng">
              <a:solidFill>
                <a:srgbClr val="FAA63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H="1" flipV="1">
              <a:off x="6769701" y="1018611"/>
              <a:ext cx="367181" cy="518019"/>
            </a:xfrm>
            <a:prstGeom prst="line">
              <a:avLst/>
            </a:prstGeom>
            <a:ln w="9525" cmpd="sng">
              <a:solidFill>
                <a:srgbClr val="FAA63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Shape 100"/>
          <p:cNvSpPr/>
          <p:nvPr/>
        </p:nvSpPr>
        <p:spPr>
          <a:xfrm>
            <a:off x="1792997" y="4451104"/>
            <a:ext cx="57875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Kinesis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1400" dirty="0" smtClean="0">
                <a:solidFill>
                  <a:srgbClr val="636466"/>
                </a:solidFill>
                <a:uFill>
                  <a:solidFill>
                    <a:srgbClr val="474746"/>
                  </a:solidFill>
                </a:uFill>
                <a:latin typeface="Arial"/>
                <a:cs typeface="Arial"/>
              </a:rPr>
              <a:t>Stream</a:t>
            </a:r>
            <a:endParaRPr sz="1400" dirty="0">
              <a:solidFill>
                <a:srgbClr val="636466"/>
              </a:solidFill>
              <a:uFill>
                <a:solidFill>
                  <a:srgbClr val="474746"/>
                </a:solidFill>
              </a:uFill>
              <a:latin typeface="Arial"/>
              <a:cs typeface="Arial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745672" y="4314053"/>
            <a:ext cx="0" cy="521106"/>
          </a:xfrm>
          <a:prstGeom prst="line">
            <a:avLst/>
          </a:prstGeom>
          <a:ln w="9525" cmpd="sng">
            <a:solidFill>
              <a:srgbClr val="FAA63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306617" y="4316362"/>
            <a:ext cx="0" cy="521106"/>
          </a:xfrm>
          <a:prstGeom prst="line">
            <a:avLst/>
          </a:prstGeom>
          <a:ln w="9525" cmpd="sng">
            <a:solidFill>
              <a:srgbClr val="FAA63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38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666876"/>
            <a:ext cx="7772400" cy="16383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600" dirty="0" smtClean="0"/>
              <a:t>Amazon KCL</a:t>
            </a:r>
            <a:br>
              <a:rPr lang="en-US" sz="3600" dirty="0" smtClean="0"/>
            </a:br>
            <a:r>
              <a:rPr lang="en-US" dirty="0" smtClean="0"/>
              <a:t>Kinesis Client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genda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3" y="885825"/>
            <a:ext cx="8622432" cy="4019550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8:30 AM		Welcome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8:45 AM</a:t>
            </a:r>
            <a:r>
              <a:rPr lang="en-US" b="1" dirty="0">
                <a:solidFill>
                  <a:schemeClr val="accent2"/>
                </a:solidFill>
              </a:rPr>
              <a:t>	</a:t>
            </a:r>
            <a:r>
              <a:rPr lang="en-US" b="1" dirty="0" smtClean="0">
                <a:solidFill>
                  <a:schemeClr val="accent2"/>
                </a:solidFill>
              </a:rPr>
              <a:t>	Big Data in the Cloud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10:00 AM		Break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10:15 AM	</a:t>
            </a:r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Data Collection and Storage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11:30 AM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Break</a:t>
            </a:r>
            <a:endParaRPr lang="en-US" b="1" dirty="0" smtClean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11:45 AM	Real-time Event Processing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1:00 PM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Lunch</a:t>
            </a:r>
            <a:endParaRPr lang="en-US" b="1" dirty="0" smtClean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1:30 PM		HPC in the Cloud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2:45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PM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Break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3:00 </a:t>
            </a:r>
            <a:r>
              <a:rPr lang="en-US" b="1" dirty="0">
                <a:solidFill>
                  <a:schemeClr val="accent2"/>
                </a:solidFill>
              </a:rPr>
              <a:t>PM		</a:t>
            </a:r>
            <a:r>
              <a:rPr lang="en-US" b="1" dirty="0" smtClean="0">
                <a:solidFill>
                  <a:schemeClr val="accent2"/>
                </a:solidFill>
              </a:rPr>
              <a:t>Processing and Analytics</a:t>
            </a:r>
            <a:endParaRPr lang="en-US" b="1" dirty="0" smtClean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4:15 PM		Close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2792" y="2613660"/>
            <a:ext cx="7178707" cy="4767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0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1704" y="895361"/>
            <a:ext cx="4903695" cy="348224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52425" y="58782"/>
            <a:ext cx="8572499" cy="748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776" y="566044"/>
            <a:ext cx="3625022" cy="4068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Client Library (KCL)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33573" y="1012508"/>
            <a:ext cx="4977335" cy="39520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Distributed to handle multiple shards</a:t>
            </a:r>
          </a:p>
          <a:p>
            <a:r>
              <a:rPr lang="en-US" dirty="0"/>
              <a:t>Fault tolerant</a:t>
            </a:r>
          </a:p>
          <a:p>
            <a:r>
              <a:rPr lang="en-US" dirty="0"/>
              <a:t>Elastically adjust to shard count</a:t>
            </a:r>
          </a:p>
          <a:p>
            <a:r>
              <a:rPr lang="en-US" dirty="0"/>
              <a:t>Helps with distributed </a:t>
            </a:r>
            <a:r>
              <a:rPr lang="en-US" dirty="0" smtClean="0"/>
              <a:t>processing</a:t>
            </a:r>
          </a:p>
          <a:p>
            <a:r>
              <a:rPr lang="en-US" dirty="0" smtClean="0"/>
              <a:t>Develop in </a:t>
            </a:r>
            <a:r>
              <a:rPr lang="en-US" dirty="0" smtClean="0">
                <a:hlinkClick r:id="rId5"/>
              </a:rPr>
              <a:t>Java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Python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Ruby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Node.js</a:t>
            </a:r>
            <a:r>
              <a:rPr lang="en-US" dirty="0" smtClean="0"/>
              <a:t>, </a:t>
            </a:r>
            <a:r>
              <a:rPr lang="en-US" dirty="0">
                <a:hlinkClick r:id="rId9"/>
              </a:rPr>
              <a:t>.NET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KCL Design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593" y="904876"/>
            <a:ext cx="8489082" cy="326757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Worker:- Processing unit that maps to each application instance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Record processor:- The processing unit that processes data from a shard of a Kinesis stream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Check-pointer: Keeps track of the records that have already been processed in a given shard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KCL restarts the processing of the shard at the last known processed record if a worker fails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172455"/>
            <a:ext cx="9144000" cy="971045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KCL restarts the processing of the shard at 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</a:t>
            </a:r>
          </a:p>
          <a:p>
            <a:pPr algn="ctr"/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last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known processed record if a worker fails</a:t>
            </a:r>
          </a:p>
        </p:txBody>
      </p:sp>
    </p:spTree>
    <p:extLst>
      <p:ext uri="{BB962C8B-B14F-4D97-AF65-F5344CB8AC3E}">
        <p14:creationId xmlns:p14="http://schemas.microsoft.com/office/powerpoint/2010/main" val="27725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with Kinesis Client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1"/>
            <a:ext cx="8603383" cy="3991294"/>
          </a:xfrm>
        </p:spPr>
        <p:txBody>
          <a:bodyPr>
            <a:normAutofit/>
          </a:bodyPr>
          <a:lstStyle/>
          <a:p>
            <a:r>
              <a:rPr lang="en-US" dirty="0" smtClean="0"/>
              <a:t>Connects to the stream and enumerates the shards</a:t>
            </a:r>
          </a:p>
          <a:p>
            <a:r>
              <a:rPr lang="en-US" dirty="0" smtClean="0"/>
              <a:t>Instantiates a record processor for every shard managed</a:t>
            </a:r>
          </a:p>
          <a:p>
            <a:r>
              <a:rPr lang="en-US" dirty="0" smtClean="0"/>
              <a:t>Checkpoints processed records in Amazon DynamoDB</a:t>
            </a:r>
          </a:p>
          <a:p>
            <a:r>
              <a:rPr lang="en-US" dirty="0" smtClean="0"/>
              <a:t>Balances shard-worker associations when the worker instance count changes</a:t>
            </a:r>
          </a:p>
          <a:p>
            <a:r>
              <a:rPr lang="en-US" dirty="0" smtClean="0"/>
              <a:t>Balances shard-worker associations when shards are split or merged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Best practices for KCL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3" y="904875"/>
            <a:ext cx="8241432" cy="39147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Leverage EC2 Auto Scaling Groups for your KCL Application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Move </a:t>
            </a:r>
            <a:r>
              <a:rPr lang="en-US" dirty="0"/>
              <a:t>D</a:t>
            </a:r>
            <a:r>
              <a:rPr lang="en-US" dirty="0" smtClean="0"/>
              <a:t>ata from an Amazon Kinesis stream to S3 for long-term persistence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600" dirty="0" smtClean="0"/>
              <a:t>Use either </a:t>
            </a:r>
            <a:r>
              <a:rPr lang="en-US" sz="2600" dirty="0" err="1" smtClean="0"/>
              <a:t>Firehose</a:t>
            </a:r>
            <a:r>
              <a:rPr lang="en-US" sz="2600" dirty="0" smtClean="0"/>
              <a:t> or </a:t>
            </a:r>
            <a:r>
              <a:rPr lang="en-US" sz="2600" dirty="0"/>
              <a:t>Build an “</a:t>
            </a:r>
            <a:r>
              <a:rPr lang="en-US" sz="2600" dirty="0" err="1"/>
              <a:t>archiver</a:t>
            </a:r>
            <a:r>
              <a:rPr lang="en-US" sz="2600" dirty="0"/>
              <a:t>” consumer </a:t>
            </a:r>
            <a:r>
              <a:rPr lang="en-US" sz="2600" dirty="0" smtClean="0"/>
              <a:t>application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Leverage durable storage like DynamoDB or S3 for processed data prior to check-pointing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Duplicates: Ensure the authoritative data repository is resilient to duplicates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Idempotent processing: Build a deterministic/repeatable system that can achieve </a:t>
            </a:r>
            <a:r>
              <a:rPr lang="en-US" dirty="0" err="1" smtClean="0"/>
              <a:t>idempotence</a:t>
            </a:r>
            <a:r>
              <a:rPr lang="en-US" dirty="0" smtClean="0"/>
              <a:t> processing through check-pointing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038" y="2396326"/>
            <a:ext cx="5273898" cy="1542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2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Amazon Kinesis connector application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42875" y="733425"/>
            <a:ext cx="8258180" cy="3924300"/>
            <a:chOff x="566652" y="1371600"/>
            <a:chExt cx="7849580" cy="3314700"/>
          </a:xfrm>
          <a:effectLst/>
        </p:grpSpPr>
        <p:sp>
          <p:nvSpPr>
            <p:cNvPr id="4" name="Rectangle 3"/>
            <p:cNvSpPr/>
            <p:nvPr/>
          </p:nvSpPr>
          <p:spPr>
            <a:xfrm>
              <a:off x="1704975" y="1590675"/>
              <a:ext cx="6076950" cy="282892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895475" y="1371600"/>
              <a:ext cx="5353050" cy="33147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124074" y="1590675"/>
              <a:ext cx="5286375" cy="2981325"/>
            </a:xfrm>
            <a:prstGeom prst="rect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38426" y="1613416"/>
              <a:ext cx="4038600" cy="33795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Calibri" panose="020F0502020204030204" pitchFamily="34" charset="0"/>
                </a:rPr>
                <a:t>Connector Pipeline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209800" y="1982748"/>
              <a:ext cx="4914900" cy="0"/>
            </a:xfrm>
            <a:prstGeom prst="line">
              <a:avLst/>
            </a:prstGeom>
            <a:ln w="19050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352674" y="2215634"/>
              <a:ext cx="1509532" cy="33795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panose="020F0502020204030204" pitchFamily="34" charset="0"/>
                </a:rPr>
                <a:t>Transformed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48074" y="2795588"/>
              <a:ext cx="1019175" cy="33795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panose="020F0502020204030204" pitchFamily="34" charset="0"/>
                </a:rPr>
                <a:t>Filtered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0" y="3361849"/>
              <a:ext cx="1119058" cy="33795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panose="020F0502020204030204" pitchFamily="34" charset="0"/>
                </a:rPr>
                <a:t>Buffered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95924" y="3944897"/>
              <a:ext cx="1064291" cy="33795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panose="020F0502020204030204" pitchFamily="34" charset="0"/>
                </a:rPr>
                <a:t>Emitted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652" y="2050018"/>
              <a:ext cx="1433600" cy="597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panose="020F0502020204030204" pitchFamily="34" charset="0"/>
                </a:rPr>
                <a:t>Incoming Records</a:t>
              </a:r>
              <a:endParaRPr lang="en-US" sz="2000" b="1" dirty="0">
                <a:latin typeface="Calibri" panose="020F0502020204030204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95325" y="2709862"/>
              <a:ext cx="14097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3" idx="2"/>
              <a:endCxn id="14" idx="1"/>
            </p:cNvCxnSpPr>
            <p:nvPr/>
          </p:nvCxnSpPr>
          <p:spPr>
            <a:xfrm rot="16200000" flipH="1">
              <a:off x="3172270" y="2488762"/>
              <a:ext cx="410975" cy="540634"/>
            </a:xfrm>
            <a:prstGeom prst="bentConnector2">
              <a:avLst/>
            </a:prstGeom>
            <a:ln w="38100">
              <a:solidFill>
                <a:srgbClr val="41404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/>
            <p:nvPr/>
          </p:nvCxnSpPr>
          <p:spPr>
            <a:xfrm rot="16200000" flipH="1">
              <a:off x="4112419" y="3076812"/>
              <a:ext cx="395287" cy="523875"/>
            </a:xfrm>
            <a:prstGeom prst="bentConnector2">
              <a:avLst/>
            </a:prstGeom>
            <a:ln w="38100">
              <a:solidFill>
                <a:srgbClr val="41404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16200000" flipH="1">
              <a:off x="4993481" y="3682960"/>
              <a:ext cx="395287" cy="523875"/>
            </a:xfrm>
            <a:prstGeom prst="bentConnector2">
              <a:avLst/>
            </a:prstGeom>
            <a:ln w="38100">
              <a:solidFill>
                <a:srgbClr val="41404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687443" y="3648670"/>
              <a:ext cx="1728789" cy="72790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panose="020F0502020204030204" pitchFamily="34" charset="0"/>
                </a:rPr>
                <a:t>Outgoing to Endpoints</a:t>
              </a:r>
            </a:p>
            <a:p>
              <a:endParaRPr lang="en-US" sz="1050" b="1" dirty="0">
                <a:latin typeface="Calibri" panose="020F0502020204030204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6759823" y="4314230"/>
              <a:ext cx="151923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3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1706" y="895362"/>
            <a:ext cx="4903695" cy="348224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1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52427" y="58783"/>
            <a:ext cx="8572499" cy="748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Amazon Kinesis Connector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40593" y="807410"/>
            <a:ext cx="8205304" cy="426941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Amazon S3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Batch Write Files for Archive into S3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Sequence Based File Naming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Amazon Redshift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Micro-batching load to Redshift with manifest support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User Defined message transformers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Amazon DynamoDB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 smtClean="0"/>
              <a:t>BatchPut</a:t>
            </a:r>
            <a:r>
              <a:rPr lang="en-US" dirty="0" smtClean="0"/>
              <a:t> append to table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User defined message transformers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 smtClean="0"/>
              <a:t>Elasticsearch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Put to </a:t>
            </a:r>
            <a:r>
              <a:rPr lang="en-US" dirty="0" err="1" smtClean="0"/>
              <a:t>Elasticsearch</a:t>
            </a:r>
            <a:r>
              <a:rPr lang="en-US" dirty="0" smtClean="0"/>
              <a:t> cluster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User defined message transforms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 smtClean="0"/>
          </a:p>
        </p:txBody>
      </p:sp>
      <p:grpSp>
        <p:nvGrpSpPr>
          <p:cNvPr id="24" name="Group 23"/>
          <p:cNvGrpSpPr/>
          <p:nvPr/>
        </p:nvGrpSpPr>
        <p:grpSpPr>
          <a:xfrm>
            <a:off x="5934882" y="1759030"/>
            <a:ext cx="3027319" cy="2230674"/>
            <a:chOff x="5935445" y="1798162"/>
            <a:chExt cx="2630049" cy="1921998"/>
          </a:xfrm>
        </p:grpSpPr>
        <p:grpSp>
          <p:nvGrpSpPr>
            <p:cNvPr id="2" name="Group 1"/>
            <p:cNvGrpSpPr/>
            <p:nvPr/>
          </p:nvGrpSpPr>
          <p:grpSpPr>
            <a:xfrm>
              <a:off x="5935445" y="2937759"/>
              <a:ext cx="659934" cy="782401"/>
              <a:chOff x="299399" y="1067619"/>
              <a:chExt cx="847076" cy="10432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507" y="1067619"/>
                <a:ext cx="596900" cy="7366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99399" y="1810275"/>
                <a:ext cx="847076" cy="300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Arial"/>
                  </a:rPr>
                  <a:t>S3</a:t>
                </a:r>
                <a:endParaRPr lang="en-US" sz="1100" dirty="0">
                  <a:latin typeface="Arial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738935" y="2959663"/>
              <a:ext cx="898524" cy="753871"/>
              <a:chOff x="70462" y="1004015"/>
              <a:chExt cx="1153325" cy="100516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728" y="1004015"/>
                <a:ext cx="647700" cy="72390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0462" y="1717470"/>
                <a:ext cx="1153325" cy="29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latin typeface="Arial"/>
                  </a:rPr>
                  <a:t>Dynamo DB</a:t>
                </a:r>
                <a:endParaRPr lang="en-US" sz="1050" dirty="0">
                  <a:latin typeface="Arial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752020" y="3004463"/>
              <a:ext cx="813474" cy="700430"/>
              <a:chOff x="4175615" y="5506869"/>
              <a:chExt cx="1044157" cy="93390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175615" y="6149069"/>
                <a:ext cx="1044157" cy="291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latin typeface="Arial"/>
                  </a:rPr>
                  <a:t>Redshift</a:t>
                </a:r>
                <a:endParaRPr lang="en-US" sz="1050" dirty="0">
                  <a:latin typeface="Arial"/>
                </a:endParaRPr>
              </a:p>
            </p:txBody>
          </p:sp>
          <p:pic>
            <p:nvPicPr>
              <p:cNvPr id="16" name="Picture 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0752" y="5506869"/>
                <a:ext cx="648000" cy="657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6784886" y="2383982"/>
              <a:ext cx="813474" cy="265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</a:rPr>
                <a:t>Kinesis</a:t>
              </a:r>
              <a:endParaRPr lang="en-US" sz="1400" dirty="0">
                <a:latin typeface="Arial"/>
              </a:endParaRPr>
            </a:p>
          </p:txBody>
        </p:sp>
        <p:cxnSp>
          <p:nvCxnSpPr>
            <p:cNvPr id="22" name="Straight Connector 20"/>
            <p:cNvCxnSpPr>
              <a:stCxn id="10" idx="2"/>
              <a:endCxn id="18" idx="2"/>
            </p:cNvCxnSpPr>
            <p:nvPr/>
          </p:nvCxnSpPr>
          <p:spPr>
            <a:xfrm rot="5400000" flipH="1" flipV="1">
              <a:off x="7204450" y="2765854"/>
              <a:ext cx="15267" cy="1893345"/>
            </a:xfrm>
            <a:prstGeom prst="bentConnector3">
              <a:avLst>
                <a:gd name="adj1" fmla="val -1290141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Kinesis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027" y="1798162"/>
              <a:ext cx="526252" cy="631502"/>
            </a:xfrm>
            <a:prstGeom prst="rect">
              <a:avLst/>
            </a:prstGeom>
          </p:spPr>
        </p:pic>
        <p:cxnSp>
          <p:nvCxnSpPr>
            <p:cNvPr id="7" name="Elbow Connector 6"/>
            <p:cNvCxnSpPr>
              <a:stCxn id="19" idx="2"/>
              <a:endCxn id="12" idx="0"/>
            </p:cNvCxnSpPr>
            <p:nvPr/>
          </p:nvCxnSpPr>
          <p:spPr>
            <a:xfrm rot="5400000">
              <a:off x="7035229" y="2803269"/>
              <a:ext cx="310494" cy="2294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6260123" y="2713055"/>
              <a:ext cx="934497" cy="199335"/>
            </a:xfrm>
            <a:custGeom>
              <a:avLst/>
              <a:gdLst>
                <a:gd name="connsiteX0" fmla="*/ 934497 w 934497"/>
                <a:gd name="connsiteY0" fmla="*/ 0 h 231112"/>
                <a:gd name="connsiteX1" fmla="*/ 934497 w 934497"/>
                <a:gd name="connsiteY1" fmla="*/ 120580 h 231112"/>
                <a:gd name="connsiteX2" fmla="*/ 0 w 934497"/>
                <a:gd name="connsiteY2" fmla="*/ 120580 h 231112"/>
                <a:gd name="connsiteX3" fmla="*/ 0 w 934497"/>
                <a:gd name="connsiteY3" fmla="*/ 231112 h 23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97" h="231112">
                  <a:moveTo>
                    <a:pt x="934497" y="0"/>
                  </a:moveTo>
                  <a:lnTo>
                    <a:pt x="934497" y="120580"/>
                  </a:lnTo>
                  <a:lnTo>
                    <a:pt x="0" y="120580"/>
                  </a:lnTo>
                  <a:lnTo>
                    <a:pt x="0" y="231112"/>
                  </a:lnTo>
                </a:path>
              </a:pathLst>
            </a:cu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7194620" y="2692959"/>
              <a:ext cx="924448" cy="261257"/>
            </a:xfrm>
            <a:custGeom>
              <a:avLst/>
              <a:gdLst>
                <a:gd name="connsiteX0" fmla="*/ 0 w 924448"/>
                <a:gd name="connsiteY0" fmla="*/ 0 h 261257"/>
                <a:gd name="connsiteX1" fmla="*/ 0 w 924448"/>
                <a:gd name="connsiteY1" fmla="*/ 130629 h 261257"/>
                <a:gd name="connsiteX2" fmla="*/ 924448 w 924448"/>
                <a:gd name="connsiteY2" fmla="*/ 130629 h 261257"/>
                <a:gd name="connsiteX3" fmla="*/ 924448 w 924448"/>
                <a:gd name="connsiteY3" fmla="*/ 261257 h 26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4448" h="261257">
                  <a:moveTo>
                    <a:pt x="0" y="0"/>
                  </a:moveTo>
                  <a:lnTo>
                    <a:pt x="0" y="130629"/>
                  </a:lnTo>
                  <a:lnTo>
                    <a:pt x="924448" y="130629"/>
                  </a:lnTo>
                  <a:lnTo>
                    <a:pt x="924448" y="261257"/>
                  </a:lnTo>
                </a:path>
              </a:pathLst>
            </a:cu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81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657350"/>
            <a:ext cx="7772400" cy="1238727"/>
          </a:xfrm>
        </p:spPr>
        <p:txBody>
          <a:bodyPr/>
          <a:lstStyle/>
          <a:p>
            <a:r>
              <a:rPr lang="en-US" sz="4400" dirty="0" smtClean="0"/>
              <a:t>AWS Lambda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044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Event-Driven Compute in the Cloud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3" y="885825"/>
            <a:ext cx="8205304" cy="4048125"/>
          </a:xfrm>
        </p:spPr>
        <p:txBody>
          <a:bodyPr>
            <a:normAutofit/>
          </a:bodyPr>
          <a:lstStyle/>
          <a:p>
            <a:r>
              <a:rPr lang="en-US" i="1" dirty="0" smtClean="0"/>
              <a:t>Lambda functions</a:t>
            </a:r>
            <a:r>
              <a:rPr lang="en-US" dirty="0" smtClean="0"/>
              <a:t>: Stateless, request-driven code execution</a:t>
            </a:r>
          </a:p>
          <a:p>
            <a:pPr lvl="1"/>
            <a:r>
              <a:rPr lang="en-US" dirty="0" smtClean="0"/>
              <a:t>Triggered by events in other services:</a:t>
            </a:r>
          </a:p>
          <a:p>
            <a:pPr lvl="2"/>
            <a:r>
              <a:rPr lang="en-US" dirty="0" smtClean="0"/>
              <a:t>PUT to an Amazon S3 bucket</a:t>
            </a:r>
          </a:p>
          <a:p>
            <a:pPr lvl="2"/>
            <a:r>
              <a:rPr lang="en-US" dirty="0" smtClean="0"/>
              <a:t>Write to an Amazon DynamoDB table</a:t>
            </a:r>
          </a:p>
          <a:p>
            <a:pPr lvl="2"/>
            <a:r>
              <a:rPr lang="en-US" dirty="0" smtClean="0"/>
              <a:t>Record in an Amazon Kinesis stream</a:t>
            </a:r>
          </a:p>
          <a:p>
            <a:pPr lvl="1"/>
            <a:r>
              <a:rPr lang="en-US" dirty="0" smtClean="0"/>
              <a:t>Makes it easy to…</a:t>
            </a:r>
          </a:p>
          <a:p>
            <a:pPr lvl="2"/>
            <a:r>
              <a:rPr lang="en-US" dirty="0" smtClean="0"/>
              <a:t>Transform data as it reaches the cloud</a:t>
            </a:r>
          </a:p>
          <a:p>
            <a:pPr lvl="2"/>
            <a:r>
              <a:rPr lang="en-US" dirty="0" smtClean="0"/>
              <a:t>Perform data-driven auditing, analysis, and notification</a:t>
            </a:r>
          </a:p>
          <a:p>
            <a:pPr lvl="2"/>
            <a:r>
              <a:rPr lang="en-US" dirty="0" smtClean="0"/>
              <a:t>Kick off workflows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336" y="1761024"/>
            <a:ext cx="2163276" cy="20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 Infrastructure to Manage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Focus on business logic, not infrastructure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Upload your code; AWS Lambda handles:</a:t>
            </a:r>
          </a:p>
          <a:p>
            <a:pPr lvl="1"/>
            <a:r>
              <a:rPr lang="en-US" dirty="0" smtClean="0"/>
              <a:t>Capacity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Web service front end</a:t>
            </a:r>
          </a:p>
          <a:p>
            <a:pPr lvl="1"/>
            <a:r>
              <a:rPr lang="en-US" dirty="0" smtClean="0"/>
              <a:t>Security patching</a:t>
            </a:r>
          </a:p>
        </p:txBody>
      </p:sp>
      <p:pic>
        <p:nvPicPr>
          <p:cNvPr id="9" name="Picture 2" descr="C:\Users\timwagne\Downloads\AWS Image Library\PNG\Application_Runnin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9500" y="2714979"/>
            <a:ext cx="2629741" cy="16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2401" y="1897566"/>
            <a:ext cx="1326037" cy="19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4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Scaling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idx="1"/>
          </p:nvPr>
        </p:nvSpPr>
        <p:spPr>
          <a:xfrm>
            <a:off x="340594" y="1009332"/>
            <a:ext cx="6869832" cy="35539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Lambda scales to match the event rate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Don’t worry about over or under provisioning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Pay only for what you use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New app or successful app, Lambda matches your scale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398" y="1240716"/>
            <a:ext cx="2531602" cy="26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9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90014" y="2021895"/>
            <a:ext cx="1807157" cy="15803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rimitive Patterns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96172" y="911742"/>
            <a:ext cx="7728606" cy="2027361"/>
            <a:chOff x="296172" y="911742"/>
            <a:chExt cx="7728606" cy="2027361"/>
          </a:xfrm>
        </p:grpSpPr>
        <p:grpSp>
          <p:nvGrpSpPr>
            <p:cNvPr id="26" name="Group 25"/>
            <p:cNvGrpSpPr/>
            <p:nvPr/>
          </p:nvGrpSpPr>
          <p:grpSpPr>
            <a:xfrm>
              <a:off x="761861" y="911742"/>
              <a:ext cx="7262917" cy="1004003"/>
              <a:chOff x="761861" y="911742"/>
              <a:chExt cx="7262917" cy="100400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61861" y="911742"/>
                <a:ext cx="7262917" cy="1004003"/>
                <a:chOff x="761861" y="911742"/>
                <a:chExt cx="7262917" cy="1004003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1146339" y="911742"/>
                  <a:ext cx="6446833" cy="1004003"/>
                  <a:chOff x="1475840" y="891822"/>
                  <a:chExt cx="7584036" cy="835378"/>
                </a:xfrm>
                <a:solidFill>
                  <a:srgbClr val="1F497D">
                    <a:lumMod val="75000"/>
                  </a:srgbClr>
                </a:solidFill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1634066" y="891822"/>
                    <a:ext cx="7258756" cy="835378"/>
                  </a:xfrm>
                  <a:prstGeom prst="rect">
                    <a:avLst/>
                  </a:prstGeom>
                  <a:grpFill/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>
                  <a:xfrm flipH="1">
                    <a:off x="1475840" y="891822"/>
                    <a:ext cx="316451" cy="83537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 flipH="1">
                    <a:off x="8743425" y="891822"/>
                    <a:ext cx="316451" cy="83537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761861" y="1212176"/>
                  <a:ext cx="7262917" cy="404963"/>
                  <a:chOff x="761861" y="1212176"/>
                  <a:chExt cx="7262917" cy="404963"/>
                </a:xfrm>
              </p:grpSpPr>
              <p:sp>
                <p:nvSpPr>
                  <p:cNvPr id="34" name="Right Arrow 33"/>
                  <p:cNvSpPr/>
                  <p:nvPr/>
                </p:nvSpPr>
                <p:spPr>
                  <a:xfrm>
                    <a:off x="7451167" y="1212176"/>
                    <a:ext cx="573611" cy="404963"/>
                  </a:xfrm>
                  <a:prstGeom prst="rightArrow">
                    <a:avLst>
                      <a:gd name="adj1" fmla="val 50000"/>
                      <a:gd name="adj2" fmla="val 73308"/>
                    </a:avLst>
                  </a:prstGeom>
                  <a:solidFill>
                    <a:srgbClr val="82A5D0"/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Right Arrow 34"/>
                  <p:cNvSpPr/>
                  <p:nvPr/>
                </p:nvSpPr>
                <p:spPr>
                  <a:xfrm>
                    <a:off x="761861" y="1212176"/>
                    <a:ext cx="573611" cy="404963"/>
                  </a:xfrm>
                  <a:prstGeom prst="rightArrow">
                    <a:avLst>
                      <a:gd name="adj1" fmla="val 50000"/>
                      <a:gd name="adj2" fmla="val 73308"/>
                    </a:avLst>
                  </a:prstGeom>
                  <a:solidFill>
                    <a:srgbClr val="82A5D0"/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8" name="Chevron 27"/>
              <p:cNvSpPr/>
              <p:nvPr/>
            </p:nvSpPr>
            <p:spPr>
              <a:xfrm>
                <a:off x="1423267" y="1026114"/>
                <a:ext cx="2109975" cy="778916"/>
              </a:xfrm>
              <a:prstGeom prst="chevron">
                <a:avLst/>
              </a:prstGeom>
              <a:solidFill>
                <a:srgbClr val="4F81B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US" sz="2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</a:rPr>
                  <a:t>Collect</a:t>
                </a:r>
                <a:endPara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Chevron 28"/>
              <p:cNvSpPr/>
              <p:nvPr/>
            </p:nvSpPr>
            <p:spPr>
              <a:xfrm>
                <a:off x="3226003" y="1026114"/>
                <a:ext cx="2216505" cy="778916"/>
              </a:xfrm>
              <a:prstGeom prst="chevron">
                <a:avLst/>
              </a:prstGeom>
              <a:solidFill>
                <a:srgbClr val="4F81B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US" sz="2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</a:rPr>
                  <a:t>Process</a:t>
                </a:r>
                <a:endPara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Chevron 29"/>
              <p:cNvSpPr/>
              <p:nvPr/>
            </p:nvSpPr>
            <p:spPr>
              <a:xfrm>
                <a:off x="5135272" y="1026114"/>
                <a:ext cx="2104330" cy="778916"/>
              </a:xfrm>
              <a:prstGeom prst="chevron">
                <a:avLst/>
              </a:prstGeom>
              <a:solidFill>
                <a:srgbClr val="4F81B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pPr algn="ctr"/>
                <a:r>
                  <a:rPr lang="en-US" sz="2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</a:rPr>
                  <a:t>Analyze</a:t>
                </a:r>
                <a:endPara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Parallelogram 30"/>
              <p:cNvSpPr/>
              <p:nvPr/>
            </p:nvSpPr>
            <p:spPr>
              <a:xfrm>
                <a:off x="1423268" y="1415572"/>
                <a:ext cx="5816334" cy="389458"/>
              </a:xfrm>
              <a:prstGeom prst="parallelogram">
                <a:avLst>
                  <a:gd name="adj" fmla="val 96274"/>
                </a:avLst>
              </a:prstGeom>
              <a:solidFill>
                <a:srgbClr val="4F81BD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</a:rPr>
                  <a:t>Store</a:t>
                </a:r>
                <a:endParaRPr lang="en-U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296172" y="1343551"/>
              <a:ext cx="2490352" cy="1578300"/>
              <a:chOff x="296172" y="1343551"/>
              <a:chExt cx="2490352" cy="15783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96172" y="2213965"/>
                <a:ext cx="214491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Data </a:t>
                </a:r>
                <a:r>
                  <a:rPr lang="en-US" sz="2000" dirty="0" smtClean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Collection</a:t>
                </a:r>
              </a:p>
              <a:p>
                <a:pPr algn="ctr"/>
                <a:r>
                  <a:rPr lang="en-US" sz="2000" dirty="0" smtClean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and Storage</a:t>
                </a:r>
                <a:endParaRPr lang="en-US" sz="14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flipH="1">
                <a:off x="1711263" y="1449701"/>
                <a:ext cx="971552" cy="7642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2579106" y="1343551"/>
                <a:ext cx="207418" cy="21229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807000" y="1139413"/>
              <a:ext cx="1495922" cy="1799690"/>
              <a:chOff x="4781122" y="1087657"/>
              <a:chExt cx="1495922" cy="179969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781122" y="2179461"/>
                <a:ext cx="149592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  Data</a:t>
                </a:r>
              </a:p>
              <a:p>
                <a:pPr algn="ctr"/>
                <a:r>
                  <a:rPr lang="en-US" sz="2000" dirty="0" smtClean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Processing</a:t>
                </a: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>
                <a:off x="4930046" y="1188275"/>
                <a:ext cx="495210" cy="10256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4850130" y="1087657"/>
                <a:ext cx="207418" cy="21229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719570" y="1165291"/>
              <a:ext cx="1495923" cy="1771949"/>
              <a:chOff x="2641936" y="1087657"/>
              <a:chExt cx="1495923" cy="1771949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 flipH="1">
                <a:off x="3390182" y="1208484"/>
                <a:ext cx="251071" cy="10054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/>
              <p:cNvSpPr/>
              <p:nvPr/>
            </p:nvSpPr>
            <p:spPr>
              <a:xfrm>
                <a:off x="3533242" y="1087657"/>
                <a:ext cx="207418" cy="21229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641936" y="2151720"/>
                <a:ext cx="149592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Event</a:t>
                </a:r>
              </a:p>
              <a:p>
                <a:pPr algn="ctr"/>
                <a:r>
                  <a:rPr lang="en-US" sz="2000" dirty="0" smtClean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Processing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5980019" y="1309422"/>
              <a:ext cx="1811810" cy="1629681"/>
              <a:chOff x="5980019" y="1309422"/>
              <a:chExt cx="1811810" cy="1629681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>
                <a:off x="6079403" y="1430249"/>
                <a:ext cx="931639" cy="78371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5980019" y="1309422"/>
                <a:ext cx="207418" cy="21229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46964" y="2231217"/>
                <a:ext cx="114486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 Data </a:t>
                </a:r>
              </a:p>
              <a:p>
                <a:pPr algn="ctr"/>
                <a:r>
                  <a:rPr lang="en-US" sz="2000" dirty="0" smtClean="0">
                    <a:solidFill>
                      <a:schemeClr val="tx2"/>
                    </a:solidFill>
                    <a:latin typeface="Century Gothic" panose="020B0502020202020204" pitchFamily="34" charset="0"/>
                  </a:rPr>
                  <a:t>Analysis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706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Bring your own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threads and processes, run batch scripts or other executables, and read/write files in /</a:t>
            </a:r>
            <a:r>
              <a:rPr lang="en-US" dirty="0" err="1" smtClean="0"/>
              <a:t>tmp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Include any library with your Lambda</a:t>
            </a:r>
          </a:p>
          <a:p>
            <a:pPr marL="342900" indent="0">
              <a:spcBef>
                <a:spcPts val="0"/>
              </a:spcBef>
              <a:buNone/>
            </a:pPr>
            <a:r>
              <a:rPr lang="en-US" dirty="0" smtClean="0"/>
              <a:t>function code, even native libraries.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56" t="28523" r="16625" b="30186"/>
          <a:stretch/>
        </p:blipFill>
        <p:spPr>
          <a:xfrm>
            <a:off x="5946219" y="1933574"/>
            <a:ext cx="3197781" cy="19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2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Fine-grained pricing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40593" y="885825"/>
            <a:ext cx="5840849" cy="36774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Buy compute time in 100ms increments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Low request charge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No hourly, daily, or monthly minimums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No per-device fees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82" t="20935" r="13478" b="16260"/>
          <a:stretch/>
        </p:blipFill>
        <p:spPr>
          <a:xfrm>
            <a:off x="5248275" y="666750"/>
            <a:ext cx="3895725" cy="1828800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09575" y="3924300"/>
            <a:ext cx="5133978" cy="1219199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Free Tier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1M requests and 400,000 GB-s of compute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Every month, every customer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057617" y="2837588"/>
            <a:ext cx="26863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solidFill>
                  <a:schemeClr val="accent1">
                    <a:lumMod val="75000"/>
                  </a:schemeClr>
                </a:solidFill>
              </a:rPr>
              <a:t>Never pay for </a:t>
            </a:r>
            <a:r>
              <a:rPr lang="en-US" sz="4000" i="1" dirty="0" smtClean="0">
                <a:solidFill>
                  <a:schemeClr val="accent1">
                    <a:lumMod val="75000"/>
                  </a:schemeClr>
                </a:solidFill>
              </a:rPr>
              <a:t>idle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Triggers: Amazon S3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2888"/>
            <a:ext cx="6465888" cy="3771900"/>
          </a:xfrm>
        </p:spPr>
      </p:pic>
      <p:sp>
        <p:nvSpPr>
          <p:cNvPr id="6" name="TextBox 5"/>
          <p:cNvSpPr txBox="1"/>
          <p:nvPr/>
        </p:nvSpPr>
        <p:spPr>
          <a:xfrm>
            <a:off x="1008681" y="4187952"/>
            <a:ext cx="431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Amazon S3 Bucket Events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020056" y="3063240"/>
            <a:ext cx="1051560" cy="72237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0179" y="4187952"/>
            <a:ext cx="431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AWS Lambda</a:t>
            </a:r>
          </a:p>
        </p:txBody>
      </p:sp>
      <p:pic>
        <p:nvPicPr>
          <p:cNvPr id="4098" name="Picture 2" descr="C:\Users\timwagne\Downloads\AWS Image Library\PNG\1-73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681" y="1104717"/>
            <a:ext cx="996696" cy="144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ent-Up Arrow 9"/>
          <p:cNvSpPr/>
          <p:nvPr/>
        </p:nvSpPr>
        <p:spPr>
          <a:xfrm flipV="1">
            <a:off x="2014521" y="1919386"/>
            <a:ext cx="737824" cy="723230"/>
          </a:xfrm>
          <a:prstGeom prst="bent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2" descr="C:\Users\timwagne\Downloads\AWS Image Library\PNG\1-73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4761" y="1626778"/>
            <a:ext cx="498348" cy="72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ent-Up Arrow 12"/>
          <p:cNvSpPr/>
          <p:nvPr/>
        </p:nvSpPr>
        <p:spPr>
          <a:xfrm flipH="1" flipV="1">
            <a:off x="3051046" y="1919386"/>
            <a:ext cx="780290" cy="723230"/>
          </a:xfrm>
          <a:prstGeom prst="bent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Bent-Up Arrow 13"/>
          <p:cNvSpPr/>
          <p:nvPr/>
        </p:nvSpPr>
        <p:spPr>
          <a:xfrm rot="5400000" flipH="1" flipV="1">
            <a:off x="5293400" y="1034492"/>
            <a:ext cx="780290" cy="2367198"/>
          </a:xfrm>
          <a:prstGeom prst="bent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41722" y="1225180"/>
            <a:ext cx="2036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Satelitte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image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38479" y="1240944"/>
            <a:ext cx="386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Thumbnail of Satellite image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59405" y="2080946"/>
            <a:ext cx="44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73486" y="3221372"/>
            <a:ext cx="44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85331" y="2083156"/>
            <a:ext cx="448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506" y="2786212"/>
            <a:ext cx="1270430" cy="12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Triggers: Amazon DynamoDB</a:t>
            </a:r>
            <a:endParaRPr lang="en-US" dirty="0"/>
          </a:p>
        </p:txBody>
      </p:sp>
      <p:pic>
        <p:nvPicPr>
          <p:cNvPr id="7" name="Picture 7" descr="C:\Users\timwagne\Downloads\AWS Image Library\PNG\Dynamo-DB-Whiteboarde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36593" y="1190009"/>
            <a:ext cx="4882946" cy="28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718844" y="2445588"/>
            <a:ext cx="773012" cy="337229"/>
            <a:chOff x="3002632" y="2823529"/>
            <a:chExt cx="773012" cy="337229"/>
          </a:xfrm>
        </p:grpSpPr>
        <p:pic>
          <p:nvPicPr>
            <p:cNvPr id="1029" name="Picture 5" descr="C:\Users\timwagne\Downloads\AWS Image Library\PNG\iPhone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38" t="32392" r="34725" b="37347"/>
            <a:stretch/>
          </p:blipFill>
          <p:spPr bwMode="auto">
            <a:xfrm flipH="1">
              <a:off x="3002632" y="2823529"/>
              <a:ext cx="163412" cy="3372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C:\Users\timwagne\Downloads\AWS Image Library\PNG\iPhone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38" t="32392" r="34725" b="37347"/>
            <a:stretch/>
          </p:blipFill>
          <p:spPr bwMode="auto">
            <a:xfrm flipH="1">
              <a:off x="3155032" y="2823529"/>
              <a:ext cx="163412" cy="3372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C:\Users\timwagne\Downloads\AWS Image Library\PNG\iPhone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38" t="32392" r="34725" b="37347"/>
            <a:stretch/>
          </p:blipFill>
          <p:spPr bwMode="auto">
            <a:xfrm flipH="1">
              <a:off x="3307432" y="2823529"/>
              <a:ext cx="163412" cy="3372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timwagne\Downloads\AWS Image Library\PNG\iPhone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38" t="32392" r="34725" b="37347"/>
            <a:stretch/>
          </p:blipFill>
          <p:spPr bwMode="auto">
            <a:xfrm flipH="1">
              <a:off x="3459832" y="2823529"/>
              <a:ext cx="163412" cy="3372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C:\Users\timwagne\Downloads\AWS Image Library\PNG\iPhone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38" t="32392" r="34725" b="37347"/>
            <a:stretch/>
          </p:blipFill>
          <p:spPr bwMode="auto">
            <a:xfrm flipH="1">
              <a:off x="3612232" y="2823529"/>
              <a:ext cx="163412" cy="3372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2712741" y="3188674"/>
            <a:ext cx="4315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AWS Lambda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253104" y="3188674"/>
            <a:ext cx="4315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Amazon DynamoDB</a:t>
            </a:r>
          </a:p>
          <a:p>
            <a:pPr algn="ctr"/>
            <a:r>
              <a:rPr lang="en-US" sz="20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Table and Stream</a:t>
            </a:r>
          </a:p>
        </p:txBody>
      </p:sp>
      <p:pic>
        <p:nvPicPr>
          <p:cNvPr id="23" name="Picture 7" descr="C:\Users\timwagne\Downloads\AWS Image Library\PNG\Dynamo-DB-Whiteboarde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7236" y="130711"/>
            <a:ext cx="4882946" cy="28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613275" y="2484917"/>
            <a:ext cx="629641" cy="27180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20249853">
            <a:off x="5331160" y="1899785"/>
            <a:ext cx="1115868" cy="27180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Picture 6" descr="C:\Users\timwagne\Downloads\AWS Image Library\PNG\Mobile-App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7100" y="2281773"/>
            <a:ext cx="3429513" cy="20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248281" y="3861559"/>
            <a:ext cx="210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Send Amazon SNS notifications</a:t>
            </a:r>
          </a:p>
        </p:txBody>
      </p:sp>
      <p:sp>
        <p:nvSpPr>
          <p:cNvPr id="31" name="Right Arrow 30"/>
          <p:cNvSpPr/>
          <p:nvPr/>
        </p:nvSpPr>
        <p:spPr>
          <a:xfrm rot="1481208">
            <a:off x="5374239" y="2841423"/>
            <a:ext cx="1115868" cy="27180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48281" y="2082388"/>
            <a:ext cx="1827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Update another table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670" y="1978987"/>
            <a:ext cx="1270430" cy="12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Calling 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3" y="885825"/>
            <a:ext cx="8205304" cy="4067175"/>
          </a:xfrm>
        </p:spPr>
        <p:txBody>
          <a:bodyPr>
            <a:normAutofit/>
          </a:bodyPr>
          <a:lstStyle/>
          <a:p>
            <a:r>
              <a:rPr lang="en-US" dirty="0" smtClean="0"/>
              <a:t>Call from mobile or web apps</a:t>
            </a:r>
          </a:p>
          <a:p>
            <a:pPr lvl="1"/>
            <a:r>
              <a:rPr lang="en-US" dirty="0" smtClean="0"/>
              <a:t>Wait for a response or send an event and continue</a:t>
            </a:r>
          </a:p>
          <a:p>
            <a:pPr lvl="1"/>
            <a:r>
              <a:rPr lang="en-US" dirty="0" smtClean="0"/>
              <a:t>AWS SDK, AWS Mobile SDK, REST API, CLI</a:t>
            </a:r>
          </a:p>
          <a:p>
            <a:r>
              <a:rPr lang="en-US" dirty="0" smtClean="0"/>
              <a:t>Send events from Amazon S3 or SNS:</a:t>
            </a:r>
          </a:p>
          <a:p>
            <a:pPr lvl="1"/>
            <a:r>
              <a:rPr lang="en-US" dirty="0" smtClean="0"/>
              <a:t>One event per Lambda invocation, 3 attempts</a:t>
            </a:r>
          </a:p>
          <a:p>
            <a:r>
              <a:rPr lang="en-US" dirty="0" smtClean="0"/>
              <a:t>Process DynamoDB changes or Amazon Kinesis records as events:</a:t>
            </a:r>
          </a:p>
          <a:p>
            <a:pPr lvl="1"/>
            <a:r>
              <a:rPr lang="en-US" dirty="0" smtClean="0"/>
              <a:t>Ordered model with multiple records per event</a:t>
            </a:r>
          </a:p>
          <a:p>
            <a:pPr lvl="1"/>
            <a:r>
              <a:rPr lang="en-US" dirty="0" smtClean="0"/>
              <a:t>Unlimited retries (until data expires)</a:t>
            </a:r>
          </a:p>
        </p:txBody>
      </p:sp>
    </p:spTree>
    <p:extLst>
      <p:ext uri="{BB962C8B-B14F-4D97-AF65-F5344CB8AC3E}">
        <p14:creationId xmlns:p14="http://schemas.microsoft.com/office/powerpoint/2010/main" val="391785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Lambda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592" y="819150"/>
            <a:ext cx="8555757" cy="4133850"/>
          </a:xfrm>
        </p:spPr>
        <p:txBody>
          <a:bodyPr>
            <a:normAutofit/>
          </a:bodyPr>
          <a:lstStyle/>
          <a:p>
            <a:r>
              <a:rPr lang="en-US" dirty="0" smtClean="0"/>
              <a:t>The Basics</a:t>
            </a:r>
          </a:p>
          <a:p>
            <a:pPr lvl="1"/>
            <a:r>
              <a:rPr lang="en-US" dirty="0" smtClean="0"/>
              <a:t>Stock </a:t>
            </a:r>
            <a:r>
              <a:rPr lang="en-US" dirty="0" err="1" smtClean="0"/>
              <a:t>Node.js</a:t>
            </a:r>
            <a:r>
              <a:rPr lang="en-US" dirty="0" smtClean="0"/>
              <a:t>, Java, Python</a:t>
            </a:r>
          </a:p>
          <a:p>
            <a:pPr lvl="1"/>
            <a:r>
              <a:rPr lang="en-US" dirty="0" smtClean="0"/>
              <a:t>AWS SDK comes built in and ready to use</a:t>
            </a:r>
          </a:p>
          <a:p>
            <a:pPr lvl="1"/>
            <a:r>
              <a:rPr lang="en-US" dirty="0" smtClean="0"/>
              <a:t>Lambda handles inbound traffic</a:t>
            </a:r>
          </a:p>
          <a:p>
            <a:r>
              <a:rPr lang="en-US" dirty="0" smtClean="0"/>
              <a:t>Stateless</a:t>
            </a:r>
          </a:p>
          <a:p>
            <a:pPr lvl="1"/>
            <a:r>
              <a:rPr lang="en-US" dirty="0" smtClean="0"/>
              <a:t>Use S3, DynamoDB, or other Internet storage for persistent data</a:t>
            </a:r>
          </a:p>
          <a:p>
            <a:pPr lvl="1"/>
            <a:r>
              <a:rPr lang="en-US" dirty="0" smtClean="0"/>
              <a:t>Don’t expect affinity to the infrastructure (you can’t “log in to the box”)</a:t>
            </a:r>
          </a:p>
          <a:p>
            <a:r>
              <a:rPr lang="en-US" dirty="0" smtClean="0"/>
              <a:t>Familiar</a:t>
            </a:r>
          </a:p>
          <a:p>
            <a:pPr lvl="1"/>
            <a:r>
              <a:rPr lang="en-US" dirty="0" smtClean="0"/>
              <a:t>Use processes, threads, /</a:t>
            </a:r>
            <a:r>
              <a:rPr lang="en-US" dirty="0" err="1" smtClean="0"/>
              <a:t>tmp</a:t>
            </a:r>
            <a:r>
              <a:rPr lang="en-US" dirty="0" smtClean="0"/>
              <a:t>, sockets, …</a:t>
            </a:r>
          </a:p>
          <a:p>
            <a:pPr lvl="1"/>
            <a:r>
              <a:rPr lang="en-US" dirty="0" smtClean="0"/>
              <a:t>Bring your own libraries, even native ones</a:t>
            </a:r>
          </a:p>
        </p:txBody>
      </p:sp>
    </p:spTree>
    <p:extLst>
      <p:ext uri="{BB962C8B-B14F-4D97-AF65-F5344CB8AC3E}">
        <p14:creationId xmlns:p14="http://schemas.microsoft.com/office/powerpoint/2010/main" val="68952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can you use these features?</a:t>
            </a:r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89893" y="1181102"/>
            <a:ext cx="2762340" cy="32099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/>
          <a:lstStyle>
            <a:lvl1pPr marL="342892" indent="-342892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SzPct val="65000"/>
              <a:buFont typeface="Wingdings" panose="05000000000000000000" pitchFamily="2" charset="2"/>
              <a:buChar char="q"/>
              <a:defRPr sz="20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 want to send customized messages to different users”</a:t>
            </a:r>
          </a:p>
          <a:p>
            <a:pPr marL="0" indent="0" algn="ctr">
              <a:buFont typeface="Arial"/>
              <a:buNone/>
            </a:pPr>
            <a:endParaRPr 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SNS + Lambda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3183376" y="1181102"/>
            <a:ext cx="2762340" cy="32099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/>
          <a:lstStyle>
            <a:lvl1pPr marL="342892" indent="-342892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SzPct val="65000"/>
              <a:buFont typeface="Wingdings" panose="05000000000000000000" pitchFamily="2" charset="2"/>
              <a:buChar char="q"/>
              <a:defRPr sz="20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 want to send an offer when a user runs out of lives in my game”</a:t>
            </a:r>
          </a:p>
          <a:p>
            <a:pPr marL="0" indent="0" algn="ctr">
              <a:buFont typeface="Arial"/>
              <a:buNone/>
            </a:pPr>
            <a:endParaRPr 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Cognito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Lambda + SNS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6076860" y="1181101"/>
            <a:ext cx="2762340" cy="32176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/>
          <a:lstStyle>
            <a:lvl1pPr marL="342892" indent="-342892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SzPct val="65000"/>
              <a:buFont typeface="Wingdings" panose="05000000000000000000" pitchFamily="2" charset="2"/>
              <a:buChar char="q"/>
              <a:defRPr sz="20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Calibri" panose="020F0502020204030204" pitchFamily="34" charset="0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 want to transform the records in a click stream or an </a:t>
            </a:r>
            <a:r>
              <a:rPr lang="en-US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stream”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Kinesis + Lambda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463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66875"/>
            <a:ext cx="7772400" cy="24193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4400" dirty="0" smtClean="0"/>
              <a:t>Stream Processing</a:t>
            </a:r>
            <a:br>
              <a:rPr lang="en-US" sz="4400" dirty="0" smtClean="0"/>
            </a:br>
            <a:r>
              <a:rPr lang="en-US" sz="1000" b="0" dirty="0" smtClean="0"/>
              <a:t/>
            </a:r>
            <a:br>
              <a:rPr lang="en-US" sz="1000" b="0" dirty="0" smtClean="0"/>
            </a:br>
            <a:r>
              <a:rPr lang="en-US" b="0" dirty="0" smtClean="0"/>
              <a:t>Apache Spark</a:t>
            </a:r>
            <a:br>
              <a:rPr lang="en-US" b="0" dirty="0" smtClean="0"/>
            </a:br>
            <a:r>
              <a:rPr lang="en-US" b="0" dirty="0" smtClean="0"/>
              <a:t>Apache Storm</a:t>
            </a:r>
            <a:br>
              <a:rPr lang="en-US" b="0" dirty="0" smtClean="0"/>
            </a:br>
            <a:r>
              <a:rPr lang="en-US" b="0" dirty="0" smtClean="0"/>
              <a:t>Amazon EMR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5601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/>
        </p:nvSpPr>
        <p:spPr>
          <a:xfrm rot="1740284">
            <a:off x="3478850" y="4579965"/>
            <a:ext cx="1172382" cy="398774"/>
          </a:xfrm>
          <a:prstGeom prst="parallelogram">
            <a:avLst>
              <a:gd name="adj" fmla="val 47069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/>
          <p:cNvSpPr/>
          <p:nvPr/>
        </p:nvSpPr>
        <p:spPr>
          <a:xfrm rot="12699088">
            <a:off x="5033421" y="2916698"/>
            <a:ext cx="1504863" cy="472535"/>
          </a:xfrm>
          <a:prstGeom prst="parallelogram">
            <a:avLst>
              <a:gd name="adj" fmla="val 83969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KinesisEM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89" y="1023079"/>
            <a:ext cx="5509260" cy="4023360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Amazon EMR integration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0594" y="1023078"/>
            <a:ext cx="6007725" cy="3540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Read Data Directly into Hive, Pig, Streaming and Cascading</a:t>
            </a:r>
          </a:p>
          <a:p>
            <a:r>
              <a:rPr lang="en-US" sz="2400" dirty="0"/>
              <a:t>Real time sources into </a:t>
            </a:r>
            <a:r>
              <a:rPr lang="en-US" sz="2400" dirty="0" smtClean="0"/>
              <a:t>Batch</a:t>
            </a:r>
          </a:p>
          <a:p>
            <a:pPr marL="0" indent="0">
              <a:spcBef>
                <a:spcPts val="0"/>
              </a:spcBef>
              <a:buNone/>
              <a:tabLst>
                <a:tab pos="342900" algn="l"/>
              </a:tabLst>
            </a:pPr>
            <a:r>
              <a:rPr lang="en-US" sz="2400" dirty="0" smtClean="0"/>
              <a:t>	Oriented </a:t>
            </a:r>
            <a:r>
              <a:rPr lang="en-US" sz="2400" dirty="0"/>
              <a:t>Systems</a:t>
            </a:r>
          </a:p>
          <a:p>
            <a:r>
              <a:rPr lang="en-US" sz="2400" dirty="0"/>
              <a:t>Multi-Application </a:t>
            </a:r>
            <a:r>
              <a:rPr lang="en-US" sz="2400" dirty="0" smtClean="0"/>
              <a:t>Support</a:t>
            </a:r>
          </a:p>
          <a:p>
            <a:pPr marL="0" indent="0">
              <a:spcBef>
                <a:spcPts val="0"/>
              </a:spcBef>
              <a:buNone/>
              <a:tabLst>
                <a:tab pos="342900" algn="l"/>
              </a:tabLst>
            </a:pPr>
            <a:r>
              <a:rPr lang="en-US" sz="2400" dirty="0" smtClean="0"/>
              <a:t>	and Check-pointing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719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9690" y="855439"/>
            <a:ext cx="83134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latin typeface="Consolas"/>
                <a:cs typeface="Consolas"/>
              </a:rPr>
              <a:t>CREATE </a:t>
            </a:r>
            <a:r>
              <a:rPr lang="en-GB" sz="1600" dirty="0">
                <a:latin typeface="Consolas"/>
                <a:cs typeface="Consolas"/>
              </a:rPr>
              <a:t>TABLE </a:t>
            </a:r>
            <a:r>
              <a:rPr lang="en-GB" sz="1600" dirty="0" err="1">
                <a:latin typeface="Consolas"/>
                <a:cs typeface="Consolas"/>
              </a:rPr>
              <a:t>call_data_records</a:t>
            </a:r>
            <a:r>
              <a:rPr lang="en-GB" sz="1600" dirty="0">
                <a:latin typeface="Consolas"/>
                <a:cs typeface="Consolas"/>
              </a:rPr>
              <a:t> (</a:t>
            </a:r>
          </a:p>
          <a:p>
            <a:r>
              <a:rPr lang="en-GB" sz="1600" dirty="0">
                <a:latin typeface="Consolas"/>
                <a:cs typeface="Consolas"/>
              </a:rPr>
              <a:t>  </a:t>
            </a:r>
            <a:r>
              <a:rPr lang="en-GB" sz="1600" dirty="0" err="1">
                <a:latin typeface="Consolas"/>
                <a:cs typeface="Consolas"/>
              </a:rPr>
              <a:t>start_time</a:t>
            </a:r>
            <a:r>
              <a:rPr lang="en-GB" sz="1600" dirty="0">
                <a:latin typeface="Consolas"/>
                <a:cs typeface="Consolas"/>
              </a:rPr>
              <a:t> </a:t>
            </a:r>
            <a:r>
              <a:rPr lang="en-GB" sz="1600" dirty="0" err="1">
                <a:latin typeface="Consolas"/>
                <a:cs typeface="Consolas"/>
              </a:rPr>
              <a:t>bigint</a:t>
            </a:r>
            <a:r>
              <a:rPr lang="en-GB" sz="1600" dirty="0">
                <a:latin typeface="Consolas"/>
                <a:cs typeface="Consolas"/>
              </a:rPr>
              <a:t>,</a:t>
            </a:r>
          </a:p>
          <a:p>
            <a:r>
              <a:rPr lang="en-GB" sz="1600" dirty="0">
                <a:latin typeface="Consolas"/>
                <a:cs typeface="Consolas"/>
              </a:rPr>
              <a:t>  </a:t>
            </a:r>
            <a:r>
              <a:rPr lang="en-GB" sz="1600" dirty="0" err="1">
                <a:latin typeface="Consolas"/>
                <a:cs typeface="Consolas"/>
              </a:rPr>
              <a:t>end_time</a:t>
            </a:r>
            <a:r>
              <a:rPr lang="en-GB" sz="1600" dirty="0">
                <a:latin typeface="Consolas"/>
                <a:cs typeface="Consolas"/>
              </a:rPr>
              <a:t> </a:t>
            </a:r>
            <a:r>
              <a:rPr lang="en-GB" sz="1600" dirty="0" err="1">
                <a:latin typeface="Consolas"/>
                <a:cs typeface="Consolas"/>
              </a:rPr>
              <a:t>bigint</a:t>
            </a:r>
            <a:r>
              <a:rPr lang="en-GB" sz="1600" dirty="0">
                <a:latin typeface="Consolas"/>
                <a:cs typeface="Consolas"/>
              </a:rPr>
              <a:t>,</a:t>
            </a:r>
          </a:p>
          <a:p>
            <a:r>
              <a:rPr lang="en-GB" sz="1600" dirty="0">
                <a:latin typeface="Consolas"/>
                <a:cs typeface="Consolas"/>
              </a:rPr>
              <a:t>  </a:t>
            </a:r>
            <a:r>
              <a:rPr lang="en-GB" sz="1600" dirty="0" err="1">
                <a:latin typeface="Consolas"/>
                <a:cs typeface="Consolas"/>
              </a:rPr>
              <a:t>phone_number</a:t>
            </a:r>
            <a:r>
              <a:rPr lang="en-GB" sz="1600" dirty="0">
                <a:latin typeface="Consolas"/>
                <a:cs typeface="Consolas"/>
              </a:rPr>
              <a:t> STRING,</a:t>
            </a:r>
          </a:p>
          <a:p>
            <a:r>
              <a:rPr lang="en-GB" sz="1600" dirty="0">
                <a:latin typeface="Consolas"/>
                <a:cs typeface="Consolas"/>
              </a:rPr>
              <a:t>  carrier STRING,</a:t>
            </a:r>
          </a:p>
          <a:p>
            <a:r>
              <a:rPr lang="en-GB" sz="1600" dirty="0">
                <a:latin typeface="Consolas"/>
                <a:cs typeface="Consolas"/>
              </a:rPr>
              <a:t>  </a:t>
            </a:r>
            <a:r>
              <a:rPr lang="en-GB" sz="1600" dirty="0" err="1">
                <a:latin typeface="Consolas"/>
                <a:cs typeface="Consolas"/>
              </a:rPr>
              <a:t>recorded_duration</a:t>
            </a:r>
            <a:r>
              <a:rPr lang="en-GB" sz="1600" dirty="0">
                <a:latin typeface="Consolas"/>
                <a:cs typeface="Consolas"/>
              </a:rPr>
              <a:t> </a:t>
            </a:r>
            <a:r>
              <a:rPr lang="en-GB" sz="1600" dirty="0" err="1">
                <a:latin typeface="Consolas"/>
                <a:cs typeface="Consolas"/>
              </a:rPr>
              <a:t>bigint</a:t>
            </a:r>
            <a:r>
              <a:rPr lang="en-GB" sz="1600" dirty="0">
                <a:latin typeface="Consolas"/>
                <a:cs typeface="Consolas"/>
              </a:rPr>
              <a:t>,</a:t>
            </a:r>
          </a:p>
          <a:p>
            <a:r>
              <a:rPr lang="en-GB" sz="1600" dirty="0">
                <a:latin typeface="Consolas"/>
                <a:cs typeface="Consolas"/>
              </a:rPr>
              <a:t>  </a:t>
            </a:r>
            <a:r>
              <a:rPr lang="en-GB" sz="1600" dirty="0" err="1">
                <a:latin typeface="Consolas"/>
                <a:cs typeface="Consolas"/>
              </a:rPr>
              <a:t>calculated_duration</a:t>
            </a:r>
            <a:r>
              <a:rPr lang="en-GB" sz="1600" dirty="0">
                <a:latin typeface="Consolas"/>
                <a:cs typeface="Consolas"/>
              </a:rPr>
              <a:t> </a:t>
            </a:r>
            <a:r>
              <a:rPr lang="en-GB" sz="1600" dirty="0" err="1">
                <a:latin typeface="Consolas"/>
                <a:cs typeface="Consolas"/>
              </a:rPr>
              <a:t>bigint</a:t>
            </a:r>
            <a:r>
              <a:rPr lang="en-GB" sz="1600" dirty="0">
                <a:latin typeface="Consolas"/>
                <a:cs typeface="Consolas"/>
              </a:rPr>
              <a:t>,</a:t>
            </a:r>
          </a:p>
          <a:p>
            <a:r>
              <a:rPr lang="en-GB" sz="1600" dirty="0">
                <a:latin typeface="Consolas"/>
                <a:cs typeface="Consolas"/>
              </a:rPr>
              <a:t>  </a:t>
            </a:r>
            <a:r>
              <a:rPr lang="en-GB" sz="1600" dirty="0" err="1">
                <a:latin typeface="Consolas"/>
                <a:cs typeface="Consolas"/>
              </a:rPr>
              <a:t>lat</a:t>
            </a:r>
            <a:r>
              <a:rPr lang="en-GB" sz="1600" dirty="0">
                <a:latin typeface="Consolas"/>
                <a:cs typeface="Consolas"/>
              </a:rPr>
              <a:t> double,</a:t>
            </a:r>
          </a:p>
          <a:p>
            <a:r>
              <a:rPr lang="en-GB" sz="1600" dirty="0">
                <a:latin typeface="Consolas"/>
                <a:cs typeface="Consolas"/>
              </a:rPr>
              <a:t>  long double</a:t>
            </a:r>
          </a:p>
          <a:p>
            <a:r>
              <a:rPr lang="en-GB" sz="1600" dirty="0">
                <a:latin typeface="Consolas"/>
                <a:cs typeface="Consolas"/>
              </a:rPr>
              <a:t>)</a:t>
            </a:r>
          </a:p>
          <a:p>
            <a:r>
              <a:rPr lang="en-GB" sz="1600" dirty="0">
                <a:latin typeface="Consolas"/>
                <a:cs typeface="Consolas"/>
              </a:rPr>
              <a:t>ROW FORMAT DELIMITED</a:t>
            </a:r>
          </a:p>
          <a:p>
            <a:r>
              <a:rPr lang="en-GB" sz="1600" dirty="0">
                <a:latin typeface="Consolas"/>
                <a:cs typeface="Consolas"/>
              </a:rPr>
              <a:t>FIELDS TERMINATED BY ","</a:t>
            </a:r>
          </a:p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STORED BY</a:t>
            </a:r>
          </a:p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'</a:t>
            </a:r>
            <a:r>
              <a:rPr lang="en-GB" sz="1600" b="1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com.amazon.emr.kinesis.hive.KinesisStorageHandler</a:t>
            </a: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'</a:t>
            </a:r>
          </a:p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TBLPROPERTIES("</a:t>
            </a:r>
            <a:r>
              <a:rPr lang="en-GB" sz="1600" b="1" dirty="0" err="1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kinesis.stream.name</a:t>
            </a: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"</a:t>
            </a:r>
            <a:r>
              <a:rPr lang="en-GB" sz="1600" b="1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=”</a:t>
            </a:r>
            <a:r>
              <a:rPr lang="en-GB" sz="1600" b="1" dirty="0" err="1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MyTestStream</a:t>
            </a:r>
            <a:r>
              <a:rPr lang="en-GB" sz="1600" b="1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"</a:t>
            </a:r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Amazon EMR integration: Hive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Event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Event-driven programming</a:t>
            </a:r>
          </a:p>
          <a:p>
            <a:r>
              <a:rPr lang="en-US" dirty="0" smtClean="0"/>
              <a:t>Trigger action based on real-time input</a:t>
            </a:r>
          </a:p>
          <a:p>
            <a:pPr lvl="3"/>
            <a:endParaRPr lang="en-US" sz="1000" dirty="0" smtClean="0"/>
          </a:p>
          <a:p>
            <a:pPr marL="228600" indent="0">
              <a:buNone/>
            </a:pPr>
            <a:r>
              <a:rPr lang="en-US" sz="2400" i="1" dirty="0" smtClean="0">
                <a:solidFill>
                  <a:schemeClr val="accent1">
                    <a:lumMod val="75000"/>
                  </a:schemeClr>
                </a:solidFill>
              </a:rPr>
              <a:t>Examples:</a:t>
            </a:r>
          </a:p>
          <a:p>
            <a:pPr lvl="1"/>
            <a:r>
              <a:rPr lang="en-US" dirty="0" smtClean="0"/>
              <a:t>Proactively detect errors in logs and devices</a:t>
            </a:r>
          </a:p>
          <a:p>
            <a:pPr lvl="1"/>
            <a:r>
              <a:rPr lang="en-US" dirty="0" smtClean="0"/>
              <a:t>Identify abnormal activity</a:t>
            </a:r>
          </a:p>
          <a:p>
            <a:pPr lvl="1"/>
            <a:r>
              <a:rPr lang="en-US" dirty="0" smtClean="0"/>
              <a:t>Monitor performance SLAs</a:t>
            </a:r>
          </a:p>
          <a:p>
            <a:pPr lvl="1"/>
            <a:r>
              <a:rPr lang="en-US" dirty="0" smtClean="0"/>
              <a:t>Notify when SLAs/performance drops below a threshold</a:t>
            </a:r>
          </a:p>
        </p:txBody>
      </p:sp>
      <p:sp>
        <p:nvSpPr>
          <p:cNvPr id="2" name="Rectangle 1"/>
          <p:cNvSpPr/>
          <p:nvPr/>
        </p:nvSpPr>
        <p:spPr>
          <a:xfrm rot="2535340">
            <a:off x="6648030" y="941034"/>
            <a:ext cx="28767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Reminder</a:t>
            </a:r>
            <a:endParaRPr lang="en-US" sz="4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64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Processing Amazon Kinesis streams</a:t>
            </a:r>
            <a:endParaRPr lang="en-US" dirty="0"/>
          </a:p>
        </p:txBody>
      </p:sp>
      <p:pic>
        <p:nvPicPr>
          <p:cNvPr id="5" name="Picture 4" descr="Kinesi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01" y="2045036"/>
            <a:ext cx="769762" cy="9237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908" t="14502" r="34320" b="14343"/>
          <a:stretch/>
        </p:blipFill>
        <p:spPr>
          <a:xfrm>
            <a:off x="3831562" y="1690664"/>
            <a:ext cx="2408817" cy="16324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EMR-HDFS-Cluste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34" y="1133377"/>
            <a:ext cx="1220356" cy="1220356"/>
          </a:xfrm>
          <a:prstGeom prst="rect">
            <a:avLst/>
          </a:prstGeom>
          <a:noFill/>
          <a:ln w="12700" cmpd="sng">
            <a:noFill/>
          </a:ln>
        </p:spPr>
      </p:pic>
      <p:cxnSp>
        <p:nvCxnSpPr>
          <p:cNvPr id="35" name="Elbow Connector 34"/>
          <p:cNvCxnSpPr/>
          <p:nvPr/>
        </p:nvCxnSpPr>
        <p:spPr>
          <a:xfrm flipV="1">
            <a:off x="2315948" y="2505364"/>
            <a:ext cx="1436319" cy="15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1203" y="2152950"/>
            <a:ext cx="1193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Amazon</a:t>
            </a:r>
          </a:p>
          <a:p>
            <a:r>
              <a:rPr lang="en-US" sz="2000" b="1" dirty="0" smtClean="0">
                <a:latin typeface="Calibri" panose="020F0502020204030204" pitchFamily="34" charset="0"/>
              </a:rPr>
              <a:t> Kinesis</a:t>
            </a:r>
            <a:endParaRPr lang="en-US" sz="2400" b="1" dirty="0">
              <a:latin typeface="Calibri" panose="020F05020202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81587" y="3353164"/>
            <a:ext cx="198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000" dirty="0" smtClean="0">
                <a:latin typeface="Calibri" panose="020F0502020204030204" pitchFamily="34" charset="0"/>
              </a:rPr>
              <a:t>EMR with </a:t>
            </a:r>
          </a:p>
          <a:p>
            <a:r>
              <a:rPr lang="en-US" sz="2000" dirty="0" smtClean="0">
                <a:latin typeface="Calibri" panose="020F0502020204030204" pitchFamily="34" charset="0"/>
              </a:rPr>
              <a:t>Spark Streaming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3" y="1009332"/>
            <a:ext cx="7412648" cy="3553926"/>
          </a:xfrm>
        </p:spPr>
        <p:txBody>
          <a:bodyPr/>
          <a:lstStyle/>
          <a:p>
            <a:r>
              <a:rPr lang="en-US" dirty="0" smtClean="0"/>
              <a:t>Higher level abstraction called Discretized Streams of </a:t>
            </a:r>
            <a:r>
              <a:rPr lang="en-US" dirty="0" err="1" smtClean="0"/>
              <a:t>DStreams</a:t>
            </a:r>
            <a:endParaRPr lang="en-US" dirty="0" smtClean="0"/>
          </a:p>
          <a:p>
            <a:r>
              <a:rPr lang="en-US" dirty="0" smtClean="0"/>
              <a:t>Represented as a sequence of Resilient Distributed Datasets (RDDs)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859510" y="3166187"/>
            <a:ext cx="2621667" cy="306047"/>
            <a:chOff x="9583100" y="3013870"/>
            <a:chExt cx="5173697" cy="600838"/>
          </a:xfrm>
          <a:solidFill>
            <a:schemeClr val="accent1"/>
          </a:solidFill>
        </p:grpSpPr>
        <p:sp>
          <p:nvSpPr>
            <p:cNvPr id="21" name="Rectangle 20"/>
            <p:cNvSpPr/>
            <p:nvPr/>
          </p:nvSpPr>
          <p:spPr bwMode="auto">
            <a:xfrm>
              <a:off x="9583100" y="3013870"/>
              <a:ext cx="450630" cy="600838"/>
            </a:xfrm>
            <a:prstGeom prst="rect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84048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ヒラギノ角ゴ ProN W3" charset="0"/>
                <a:cs typeface="Roboto Light"/>
                <a:sym typeface="Gill Sans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0370278" y="3013870"/>
              <a:ext cx="450630" cy="600838"/>
            </a:xfrm>
            <a:prstGeom prst="rect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84048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ヒラギノ角ゴ ProN W3" charset="0"/>
                <a:cs typeface="Roboto Light"/>
                <a:sym typeface="Gill Sans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1157456" y="3013870"/>
              <a:ext cx="450629" cy="600838"/>
            </a:xfrm>
            <a:prstGeom prst="rect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84048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ヒラギノ角ゴ ProN W3" charset="0"/>
                <a:cs typeface="Roboto Light"/>
                <a:sym typeface="Gill Sans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1944634" y="3013870"/>
              <a:ext cx="450629" cy="600838"/>
            </a:xfrm>
            <a:prstGeom prst="rect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84048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ヒラギノ角ゴ ProN W3" charset="0"/>
                <a:cs typeface="Roboto Light"/>
                <a:sym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12731812" y="3013870"/>
              <a:ext cx="450629" cy="600838"/>
            </a:xfrm>
            <a:prstGeom prst="rect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84048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ヒラギノ角ゴ ProN W3" charset="0"/>
                <a:cs typeface="Roboto Light"/>
                <a:sym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4306168" y="3013870"/>
              <a:ext cx="450629" cy="600838"/>
            </a:xfrm>
            <a:prstGeom prst="rect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84048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ヒラギノ角ゴ ProN W3" charset="0"/>
                <a:cs typeface="Roboto Light"/>
                <a:sym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3518990" y="3013870"/>
              <a:ext cx="450629" cy="600838"/>
            </a:xfrm>
            <a:prstGeom prst="rect">
              <a:avLst/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384048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ヒラギノ角ゴ ProN W3" charset="0"/>
                <a:cs typeface="Roboto Light"/>
                <a:sym typeface="Gill Sans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04988" y="2717253"/>
            <a:ext cx="3366125" cy="1215247"/>
            <a:chOff x="0" y="9826388"/>
            <a:chExt cx="5619718" cy="2674646"/>
          </a:xfrm>
        </p:grpSpPr>
        <p:sp>
          <p:nvSpPr>
            <p:cNvPr id="146" name="Rectangle 145"/>
            <p:cNvSpPr/>
            <p:nvPr/>
          </p:nvSpPr>
          <p:spPr>
            <a:xfrm>
              <a:off x="0" y="9826388"/>
              <a:ext cx="5619718" cy="267464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Roboto Light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Roboto Light"/>
                </a:rPr>
                <a:t>DStream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Roboto Ligh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47274" y="10680783"/>
              <a:ext cx="3045600" cy="1572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cs typeface="Roboto Light"/>
                </a:rPr>
                <a:t>RDD@T1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Roboto Light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301755" y="10680783"/>
              <a:ext cx="2242800" cy="1572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cs typeface="Roboto Light"/>
                </a:rPr>
                <a:t>RDD@T2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Roboto Light"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260032" y="11414482"/>
              <a:ext cx="5173697" cy="600838"/>
              <a:chOff x="9583100" y="3013870"/>
              <a:chExt cx="5173697" cy="600838"/>
            </a:xfrm>
          </p:grpSpPr>
          <p:sp>
            <p:nvSpPr>
              <p:cNvPr id="139" name="Rectangle 138"/>
              <p:cNvSpPr/>
              <p:nvPr/>
            </p:nvSpPr>
            <p:spPr bwMode="auto">
              <a:xfrm>
                <a:off x="9583100" y="3013870"/>
                <a:ext cx="450629" cy="60083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A478C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38404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ヒラギノ角ゴ ProN W3" charset="0"/>
                  <a:cs typeface="Roboto Light"/>
                  <a:sym typeface="Gill Sans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10370278" y="3013870"/>
                <a:ext cx="450629" cy="60083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A478C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38404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ヒラギノ角ゴ ProN W3" charset="0"/>
                  <a:cs typeface="Roboto Light"/>
                  <a:sym typeface="Gill Sans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11157456" y="3013870"/>
                <a:ext cx="450629" cy="60083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A478C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38404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ヒラギノ角ゴ ProN W3" charset="0"/>
                  <a:cs typeface="Roboto Light"/>
                  <a:sym typeface="Gill Sans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 bwMode="auto">
              <a:xfrm>
                <a:off x="11944634" y="3013870"/>
                <a:ext cx="450629" cy="60083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A478C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38404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ヒラギノ角ゴ ProN W3" charset="0"/>
                  <a:cs typeface="Roboto Light"/>
                  <a:sym typeface="Gill Sans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 bwMode="auto">
              <a:xfrm>
                <a:off x="12731812" y="3013870"/>
                <a:ext cx="450629" cy="60083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A478C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38404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ヒラギノ角ゴ ProN W3" charset="0"/>
                  <a:cs typeface="Roboto Light"/>
                  <a:sym typeface="Gill Sans" charset="0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 bwMode="auto">
              <a:xfrm>
                <a:off x="14306168" y="3013870"/>
                <a:ext cx="450629" cy="60083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A478C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38404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ヒラギノ角ゴ ProN W3" charset="0"/>
                  <a:cs typeface="Roboto Light"/>
                  <a:sym typeface="Gill Sans" charset="0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 bwMode="auto">
              <a:xfrm>
                <a:off x="13518990" y="3013870"/>
                <a:ext cx="450629" cy="60083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3A478C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38404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ヒラギノ角ゴ ProN W3" charset="0"/>
                  <a:cs typeface="Roboto Light"/>
                  <a:sym typeface="Gill Sans" charset="0"/>
                </a:endParaRPr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5602995" y="3140857"/>
            <a:ext cx="77625" cy="200362"/>
          </a:xfrm>
          <a:prstGeom prst="rect">
            <a:avLst/>
          </a:prstGeom>
        </p:spPr>
        <p:txBody>
          <a:bodyPr wrap="none" lIns="38405" tIns="19202" rIns="38405" bIns="19202">
            <a:spAutoFit/>
          </a:bodyPr>
          <a:lstStyle/>
          <a:p>
            <a:endParaRPr lang="en-US" sz="105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Monaco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19948" y="3567511"/>
            <a:ext cx="947569" cy="293286"/>
          </a:xfrm>
          <a:prstGeom prst="rect">
            <a:avLst/>
          </a:prstGeom>
          <a:noFill/>
          <a:ln>
            <a:noFill/>
          </a:ln>
        </p:spPr>
        <p:txBody>
          <a:bodyPr wrap="none" lIns="16130" tIns="8065" rIns="16130" bIns="8065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ヒラギノ角ゴ ProN W3"/>
                <a:cs typeface="Roboto Regular"/>
              </a:rPr>
              <a:t>Messages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ヒラギノ角ゴ ProN W3"/>
              <a:cs typeface="Roboto Regular"/>
            </a:endParaRPr>
          </a:p>
        </p:txBody>
      </p:sp>
      <p:sp>
        <p:nvSpPr>
          <p:cNvPr id="62" name="Right Arrow 61"/>
          <p:cNvSpPr/>
          <p:nvPr/>
        </p:nvSpPr>
        <p:spPr bwMode="auto">
          <a:xfrm>
            <a:off x="3717376" y="2951956"/>
            <a:ext cx="1306976" cy="749815"/>
          </a:xfrm>
          <a:prstGeom prst="rightArrow">
            <a:avLst>
              <a:gd name="adj1" fmla="val 56693"/>
              <a:gd name="adj2" fmla="val 34056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38405" tIns="19202" rIns="38405" bIns="19202" numCol="1" rtlCol="0" anchor="ctr" anchorCtr="0" compatLnSpc="1">
            <a:prstTxWarp prst="textNoShape">
              <a:avLst/>
            </a:prstTxWarp>
          </a:bodyPr>
          <a:lstStyle/>
          <a:p>
            <a:pPr algn="ctr" defTabSz="384048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ea typeface="ヒラギノ角ゴ ProN W3" charset="0"/>
                <a:cs typeface="Roboto Light"/>
                <a:sym typeface="Gill Sans" charset="0"/>
              </a:rPr>
              <a:t>Receiver</a:t>
            </a:r>
            <a:endParaRPr lang="en-US" sz="1400" dirty="0">
              <a:solidFill>
                <a:schemeClr val="accent2"/>
              </a:solidFill>
              <a:latin typeface="Calibri" panose="020F0502020204030204" pitchFamily="34" charset="0"/>
              <a:ea typeface="ヒラギノ角ゴ ProN W3" charset="0"/>
              <a:cs typeface="Roboto Light"/>
              <a:sym typeface="Gill Sans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Spark Streaming – Basic concepts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18065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hlinkClick r:id="rId3"/>
              </a:rPr>
              <a:t>http://spark.apache.org/docs/latest/streaming-kinesis-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hlinkClick r:id="rId3"/>
              </a:rPr>
              <a:t>integration.html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5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Streaming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0593" y="1009332"/>
            <a:ext cx="8205304" cy="373411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Window based transformations</a:t>
            </a:r>
          </a:p>
          <a:p>
            <a:pPr lvl="1"/>
            <a:r>
              <a:rPr lang="en-US" dirty="0" err="1" smtClean="0"/>
              <a:t>countByWindow</a:t>
            </a:r>
            <a:r>
              <a:rPr lang="en-US" dirty="0" smtClean="0"/>
              <a:t>, </a:t>
            </a:r>
            <a:r>
              <a:rPr lang="en-US" dirty="0" err="1" smtClean="0"/>
              <a:t>countByValueAndWindow</a:t>
            </a:r>
            <a:r>
              <a:rPr lang="en-US" dirty="0" smtClean="0"/>
              <a:t> etc.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Partition input stream</a:t>
            </a:r>
          </a:p>
          <a:p>
            <a:pPr lvl="1"/>
            <a:r>
              <a:rPr lang="en-US" dirty="0" smtClean="0"/>
              <a:t>Each receiver can be run on separate worker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Fault tolerance</a:t>
            </a:r>
          </a:p>
          <a:p>
            <a:pPr lvl="1"/>
            <a:r>
              <a:rPr lang="en-US" dirty="0" smtClean="0"/>
              <a:t>Write Ahead Log (WAL) support for Streaming</a:t>
            </a:r>
          </a:p>
          <a:p>
            <a:pPr lvl="1"/>
            <a:r>
              <a:rPr lang="en-US" dirty="0" err="1" smtClean="0"/>
              <a:t>Stateful</a:t>
            </a:r>
            <a:r>
              <a:rPr lang="en-US" dirty="0" smtClean="0"/>
              <a:t> exactly-once semantics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Flexibility of running what you want</a:t>
            </a:r>
          </a:p>
          <a:p>
            <a:r>
              <a:rPr lang="en-US" dirty="0" smtClean="0"/>
              <a:t>EC2/</a:t>
            </a:r>
            <a:r>
              <a:rPr lang="en-US" dirty="0" err="1" smtClean="0"/>
              <a:t>etc</a:t>
            </a:r>
            <a:r>
              <a:rPr lang="en-US" dirty="0" smtClean="0"/>
              <a:t> – wordsmith here</a:t>
            </a:r>
          </a:p>
        </p:txBody>
      </p:sp>
    </p:spTree>
    <p:extLst>
      <p:ext uri="{BB962C8B-B14F-4D97-AF65-F5344CB8AC3E}">
        <p14:creationId xmlns:p14="http://schemas.microsoft.com/office/powerpoint/2010/main" val="1395771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 smtClean="0"/>
              <a:t>Guaranteed data processing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 smtClean="0"/>
              <a:t>Horizontal scalability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 smtClean="0"/>
              <a:t>Fault-tolerance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 smtClean="0"/>
              <a:t>Integration with queuing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 smtClean="0"/>
              <a:t>Higher level abstractions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15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Apache Storm: Basic Concepts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40593" y="914400"/>
            <a:ext cx="8699890" cy="3648858"/>
          </a:xfrm>
        </p:spPr>
        <p:txBody>
          <a:bodyPr/>
          <a:lstStyle/>
          <a:p>
            <a:r>
              <a:rPr lang="en-US" i="1" u="sng" dirty="0" smtClean="0"/>
              <a:t>Streams</a:t>
            </a:r>
            <a:r>
              <a:rPr lang="en-US" dirty="0" smtClean="0"/>
              <a:t>: Unbounded sequence of tuples</a:t>
            </a:r>
          </a:p>
          <a:p>
            <a:r>
              <a:rPr lang="en-US" i="1" u="sng" dirty="0" smtClean="0"/>
              <a:t>Spout</a:t>
            </a:r>
            <a:r>
              <a:rPr lang="en-US" dirty="0" smtClean="0"/>
              <a:t>: Source of Stream </a:t>
            </a:r>
          </a:p>
          <a:p>
            <a:r>
              <a:rPr lang="en-US" i="1" u="sng" dirty="0" smtClean="0"/>
              <a:t>Bolts</a:t>
            </a:r>
            <a:r>
              <a:rPr lang="en-US" dirty="0" smtClean="0"/>
              <a:t> :Processes input streams and output new streams</a:t>
            </a:r>
          </a:p>
          <a:p>
            <a:r>
              <a:rPr lang="en-US" i="1" u="sng" dirty="0" smtClean="0"/>
              <a:t>Topologies</a:t>
            </a:r>
            <a:r>
              <a:rPr lang="en-US" dirty="0" smtClean="0"/>
              <a:t> :Network of spouts and bolts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153289" y="3237878"/>
            <a:ext cx="5032831" cy="1775265"/>
            <a:chOff x="1429321" y="3134366"/>
            <a:chExt cx="5032831" cy="1775265"/>
          </a:xfrm>
        </p:grpSpPr>
        <p:grpSp>
          <p:nvGrpSpPr>
            <p:cNvPr id="19" name="Group 18"/>
            <p:cNvGrpSpPr/>
            <p:nvPr/>
          </p:nvGrpSpPr>
          <p:grpSpPr>
            <a:xfrm>
              <a:off x="1429321" y="3134366"/>
              <a:ext cx="5032831" cy="1365153"/>
              <a:chOff x="1793071" y="2510567"/>
              <a:chExt cx="5032831" cy="136515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3071" y="3007186"/>
                <a:ext cx="623056" cy="59788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0767" y="2510567"/>
                <a:ext cx="577577" cy="57757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0767" y="3298143"/>
                <a:ext cx="577577" cy="57757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6922" y="2512949"/>
                <a:ext cx="577577" cy="57757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1520" y="3298143"/>
                <a:ext cx="577577" cy="577577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>
                <a:stCxn id="4" idx="3"/>
                <a:endCxn id="5" idx="1"/>
              </p:cNvCxnSpPr>
              <p:nvPr/>
            </p:nvCxnSpPr>
            <p:spPr>
              <a:xfrm flipV="1">
                <a:off x="2416127" y="2799356"/>
                <a:ext cx="864640" cy="50677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5" idx="3"/>
                <a:endCxn id="7" idx="1"/>
              </p:cNvCxnSpPr>
              <p:nvPr/>
            </p:nvCxnSpPr>
            <p:spPr>
              <a:xfrm>
                <a:off x="3858344" y="2799356"/>
                <a:ext cx="1388578" cy="238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6" idx="3"/>
                <a:endCxn id="8" idx="1"/>
              </p:cNvCxnSpPr>
              <p:nvPr/>
            </p:nvCxnSpPr>
            <p:spPr>
              <a:xfrm>
                <a:off x="3858344" y="3586932"/>
                <a:ext cx="1403176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5" idx="3"/>
                <a:endCxn id="8" idx="1"/>
              </p:cNvCxnSpPr>
              <p:nvPr/>
            </p:nvCxnSpPr>
            <p:spPr>
              <a:xfrm>
                <a:off x="3858344" y="2799356"/>
                <a:ext cx="1403176" cy="78757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6" idx="3"/>
                <a:endCxn id="7" idx="1"/>
              </p:cNvCxnSpPr>
              <p:nvPr/>
            </p:nvCxnSpPr>
            <p:spPr>
              <a:xfrm flipV="1">
                <a:off x="3858344" y="2801738"/>
                <a:ext cx="1388578" cy="78519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5824499" y="2773721"/>
                <a:ext cx="1001403" cy="31751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8" idx="3"/>
              </p:cNvCxnSpPr>
              <p:nvPr/>
            </p:nvCxnSpPr>
            <p:spPr>
              <a:xfrm flipV="1">
                <a:off x="5839097" y="3165950"/>
                <a:ext cx="968129" cy="42098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4" idx="3"/>
                <a:endCxn id="6" idx="1"/>
              </p:cNvCxnSpPr>
              <p:nvPr/>
            </p:nvCxnSpPr>
            <p:spPr>
              <a:xfrm>
                <a:off x="2416127" y="3306127"/>
                <a:ext cx="864640" cy="28080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>
            <a:xfrm>
              <a:off x="1429321" y="4540299"/>
              <a:ext cx="50328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  <a:hlinkClick r:id="rId5"/>
                </a:rPr>
                <a:t>https://</a:t>
              </a:r>
              <a:r>
                <a:rPr lang="en-US" dirty="0" smtClean="0">
                  <a:latin typeface="Calibri" panose="020F0502020204030204" pitchFamily="34" charset="0"/>
                  <a:hlinkClick r:id="rId5"/>
                </a:rPr>
                <a:t>github.com/awslabs/kinesis-storm-spout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7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5013036" y="727364"/>
            <a:ext cx="1708727" cy="35929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Launches Workers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6747163" y="727364"/>
            <a:ext cx="1708727" cy="36068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Worker Processes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157018" y="1161474"/>
            <a:ext cx="1708727" cy="30941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Master Node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632363" y="1166091"/>
            <a:ext cx="1708727" cy="30941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Cluster Coordination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Storm architecture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74319" y="937357"/>
            <a:ext cx="1245809" cy="401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2760" y="2125261"/>
            <a:ext cx="1245809" cy="401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Nimbus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63118" y="1551038"/>
            <a:ext cx="1245809" cy="1550307"/>
            <a:chOff x="3186824" y="2194153"/>
            <a:chExt cx="1245809" cy="2067076"/>
          </a:xfrm>
          <a:solidFill>
            <a:schemeClr val="accent2"/>
          </a:solidFill>
        </p:grpSpPr>
        <p:sp>
          <p:nvSpPr>
            <p:cNvPr id="10" name="Rectangle 9"/>
            <p:cNvSpPr/>
            <p:nvPr/>
          </p:nvSpPr>
          <p:spPr>
            <a:xfrm>
              <a:off x="3186824" y="2194153"/>
              <a:ext cx="1245809" cy="53581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Zookeeper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86824" y="2959781"/>
              <a:ext cx="1245809" cy="53581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Zookeeper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86824" y="3725410"/>
              <a:ext cx="1245809" cy="53581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Zookeeper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93476" y="1131999"/>
            <a:ext cx="1245809" cy="2248807"/>
            <a:chOff x="5528462" y="1417638"/>
            <a:chExt cx="1245809" cy="2998409"/>
          </a:xfrm>
          <a:solidFill>
            <a:schemeClr val="accent2"/>
          </a:solidFill>
        </p:grpSpPr>
        <p:sp>
          <p:nvSpPr>
            <p:cNvPr id="13" name="Rectangle 12"/>
            <p:cNvSpPr/>
            <p:nvPr/>
          </p:nvSpPr>
          <p:spPr>
            <a:xfrm>
              <a:off x="5528462" y="1417638"/>
              <a:ext cx="1245809" cy="53581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Supervisor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28462" y="2238501"/>
              <a:ext cx="1245809" cy="53581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Supervisor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28462" y="3880228"/>
              <a:ext cx="1245809" cy="53581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Supervisor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28462" y="3059364"/>
              <a:ext cx="1245809" cy="535819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Supervisor</a:t>
              </a: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1774939" y="2103943"/>
            <a:ext cx="991809" cy="444500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eft-Right Arrow 17"/>
          <p:cNvSpPr/>
          <p:nvPr/>
        </p:nvSpPr>
        <p:spPr>
          <a:xfrm>
            <a:off x="4205297" y="2103943"/>
            <a:ext cx="991809" cy="444500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74319" y="2978942"/>
            <a:ext cx="1245809" cy="401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74319" y="2363294"/>
            <a:ext cx="1245809" cy="401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74319" y="1402720"/>
            <a:ext cx="1245809" cy="401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Straight Arrow Connector 25"/>
          <p:cNvCxnSpPr>
            <a:stCxn id="13" idx="3"/>
            <a:endCxn id="7" idx="1"/>
          </p:cNvCxnSpPr>
          <p:nvPr/>
        </p:nvCxnSpPr>
        <p:spPr>
          <a:xfrm flipV="1">
            <a:off x="6539285" y="1138289"/>
            <a:ext cx="435034" cy="194642"/>
          </a:xfrm>
          <a:prstGeom prst="straightConnector1">
            <a:avLst/>
          </a:prstGeom>
          <a:ln>
            <a:noFill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24" idx="1"/>
          </p:cNvCxnSpPr>
          <p:nvPr/>
        </p:nvCxnSpPr>
        <p:spPr>
          <a:xfrm>
            <a:off x="6539285" y="1332931"/>
            <a:ext cx="435034" cy="270721"/>
          </a:xfrm>
          <a:prstGeom prst="straightConnector1">
            <a:avLst/>
          </a:prstGeom>
          <a:ln>
            <a:noFill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22" idx="1"/>
          </p:cNvCxnSpPr>
          <p:nvPr/>
        </p:nvCxnSpPr>
        <p:spPr>
          <a:xfrm>
            <a:off x="6539285" y="2564226"/>
            <a:ext cx="435034" cy="0"/>
          </a:xfrm>
          <a:prstGeom prst="straightConnector1">
            <a:avLst/>
          </a:prstGeom>
          <a:ln>
            <a:noFill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  <a:endCxn id="21" idx="1"/>
          </p:cNvCxnSpPr>
          <p:nvPr/>
        </p:nvCxnSpPr>
        <p:spPr>
          <a:xfrm>
            <a:off x="6539285" y="3179874"/>
            <a:ext cx="435034" cy="0"/>
          </a:xfrm>
          <a:prstGeom prst="straightConnector1">
            <a:avLst/>
          </a:prstGeom>
          <a:ln>
            <a:noFill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679738" y="1036636"/>
            <a:ext cx="0" cy="2213027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220128" y="1036636"/>
            <a:ext cx="459615" cy="0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20128" y="1581880"/>
            <a:ext cx="459615" cy="0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8220128" y="2578183"/>
            <a:ext cx="459615" cy="0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8234642" y="3227891"/>
            <a:ext cx="459615" cy="0"/>
          </a:xfrm>
          <a:prstGeom prst="straightConnector1">
            <a:avLst/>
          </a:prstGeom>
          <a:ln>
            <a:noFill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86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108564" y="2471933"/>
            <a:ext cx="637924" cy="4452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08564" y="2139845"/>
            <a:ext cx="637924" cy="1365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" idx="3"/>
            <a:endCxn id="5" idx="1"/>
          </p:cNvCxnSpPr>
          <p:nvPr/>
        </p:nvCxnSpPr>
        <p:spPr>
          <a:xfrm flipV="1">
            <a:off x="1029650" y="2439237"/>
            <a:ext cx="317003" cy="45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3"/>
            <a:endCxn id="6" idx="1"/>
          </p:cNvCxnSpPr>
          <p:nvPr/>
        </p:nvCxnSpPr>
        <p:spPr>
          <a:xfrm flipV="1">
            <a:off x="2116415" y="2423136"/>
            <a:ext cx="550851" cy="161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3"/>
            <a:endCxn id="7" idx="1"/>
          </p:cNvCxnSpPr>
          <p:nvPr/>
        </p:nvCxnSpPr>
        <p:spPr>
          <a:xfrm flipV="1">
            <a:off x="3176054" y="2129575"/>
            <a:ext cx="445082" cy="2935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3"/>
            <a:endCxn id="8" idx="1"/>
          </p:cNvCxnSpPr>
          <p:nvPr/>
        </p:nvCxnSpPr>
        <p:spPr>
          <a:xfrm>
            <a:off x="3176054" y="2423136"/>
            <a:ext cx="445082" cy="49401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3"/>
            <a:endCxn id="9" idx="1"/>
          </p:cNvCxnSpPr>
          <p:nvPr/>
        </p:nvCxnSpPr>
        <p:spPr>
          <a:xfrm>
            <a:off x="4118822" y="2129574"/>
            <a:ext cx="477458" cy="23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3"/>
            <a:endCxn id="10" idx="1"/>
          </p:cNvCxnSpPr>
          <p:nvPr/>
        </p:nvCxnSpPr>
        <p:spPr>
          <a:xfrm>
            <a:off x="4118822" y="2917151"/>
            <a:ext cx="49205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8" idx="3"/>
          </p:cNvCxnSpPr>
          <p:nvPr/>
        </p:nvCxnSpPr>
        <p:spPr>
          <a:xfrm flipV="1">
            <a:off x="4118822" y="2259816"/>
            <a:ext cx="401314" cy="6573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" idx="3"/>
          </p:cNvCxnSpPr>
          <p:nvPr/>
        </p:nvCxnSpPr>
        <p:spPr>
          <a:xfrm>
            <a:off x="4118822" y="2129575"/>
            <a:ext cx="477458" cy="62552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Real-time: Event-based processing</a:t>
            </a:r>
            <a:endParaRPr lang="en-US" dirty="0"/>
          </a:p>
        </p:txBody>
      </p:sp>
      <p:pic>
        <p:nvPicPr>
          <p:cNvPr id="4" name="Picture 3" descr="Kinesis-Enabled_Ap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3" y="2132516"/>
            <a:ext cx="622587" cy="622587"/>
          </a:xfrm>
          <a:prstGeom prst="rect">
            <a:avLst/>
          </a:prstGeom>
        </p:spPr>
      </p:pic>
      <p:pic>
        <p:nvPicPr>
          <p:cNvPr id="5" name="Picture 4" descr="Kinesi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53" y="1977379"/>
            <a:ext cx="769762" cy="923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266" y="2179020"/>
            <a:ext cx="508788" cy="488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136" y="1880732"/>
            <a:ext cx="497686" cy="497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136" y="2668308"/>
            <a:ext cx="497686" cy="497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280" y="1883114"/>
            <a:ext cx="497686" cy="497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878" y="2668308"/>
            <a:ext cx="497686" cy="49768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505521" y="1638731"/>
            <a:ext cx="2792814" cy="166640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bg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Arial"/>
            </a:endParaRPr>
          </a:p>
        </p:txBody>
      </p:sp>
      <p:pic>
        <p:nvPicPr>
          <p:cNvPr id="12" name="Picture 11" descr="EC2-Inst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20" y="1370764"/>
            <a:ext cx="657265" cy="657265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6813405" y="1638732"/>
            <a:ext cx="864456" cy="1231150"/>
            <a:chOff x="6813405" y="1638732"/>
            <a:chExt cx="864456" cy="1231150"/>
          </a:xfrm>
        </p:grpSpPr>
        <p:sp>
          <p:nvSpPr>
            <p:cNvPr id="14" name="Rounded Rectangle 13"/>
            <p:cNvSpPr/>
            <p:nvPr/>
          </p:nvSpPr>
          <p:spPr>
            <a:xfrm>
              <a:off x="6813405" y="1912009"/>
              <a:ext cx="864456" cy="957873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rgbClr val="D6D6D3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Arial"/>
              </a:endParaRPr>
            </a:p>
          </p:txBody>
        </p:sp>
        <p:pic>
          <p:nvPicPr>
            <p:cNvPr id="15" name="Picture 14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074" y="1638732"/>
              <a:ext cx="497218" cy="49721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0398" y="2216748"/>
              <a:ext cx="721093" cy="38775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8" name="Group 67"/>
          <p:cNvGrpSpPr/>
          <p:nvPr/>
        </p:nvGrpSpPr>
        <p:grpSpPr>
          <a:xfrm>
            <a:off x="8181084" y="1927692"/>
            <a:ext cx="711457" cy="932224"/>
            <a:chOff x="8181084" y="1927692"/>
            <a:chExt cx="711457" cy="932224"/>
          </a:xfrm>
        </p:grpSpPr>
        <p:pic>
          <p:nvPicPr>
            <p:cNvPr id="17" name="Picture 16" descr="Client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3" r="11679"/>
            <a:stretch/>
          </p:blipFill>
          <p:spPr>
            <a:xfrm>
              <a:off x="8181084" y="1927692"/>
              <a:ext cx="711457" cy="9322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3301" y="2157558"/>
              <a:ext cx="539305" cy="274019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2625069" y="2573201"/>
            <a:ext cx="7413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Kinesis</a:t>
            </a:r>
          </a:p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Storm</a:t>
            </a:r>
          </a:p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Spout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5746488" y="2037076"/>
            <a:ext cx="1066917" cy="701199"/>
            <a:chOff x="5746488" y="2037076"/>
            <a:chExt cx="1066917" cy="701199"/>
          </a:xfrm>
        </p:grpSpPr>
        <p:pic>
          <p:nvPicPr>
            <p:cNvPr id="13" name="Picture 12" descr="Database_Amazon ElastiCache Redis.eps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0" t="21351" r="21447" b="20921"/>
            <a:stretch/>
          </p:blipFill>
          <p:spPr>
            <a:xfrm>
              <a:off x="5746488" y="2037076"/>
              <a:ext cx="658497" cy="701199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>
              <a:stCxn id="13" idx="3"/>
              <a:endCxn id="14" idx="1"/>
            </p:cNvCxnSpPr>
            <p:nvPr/>
          </p:nvCxnSpPr>
          <p:spPr>
            <a:xfrm>
              <a:off x="6404985" y="2387675"/>
              <a:ext cx="408420" cy="327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>
            <a:stCxn id="14" idx="3"/>
            <a:endCxn id="17" idx="1"/>
          </p:cNvCxnSpPr>
          <p:nvPr/>
        </p:nvCxnSpPr>
        <p:spPr>
          <a:xfrm>
            <a:off x="7677863" y="2390946"/>
            <a:ext cx="503221" cy="28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4225" y="2694960"/>
            <a:ext cx="957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Producer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09605" y="2852821"/>
            <a:ext cx="95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Amazon</a:t>
            </a:r>
          </a:p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Kinesis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68052" y="3437596"/>
            <a:ext cx="2225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Apache Storm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18151" y="2681241"/>
            <a:ext cx="1182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ElastiCache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(Redis)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13405" y="2849056"/>
            <a:ext cx="864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Node.js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18938" y="2830195"/>
            <a:ext cx="791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Client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(D3)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513" y="3982884"/>
            <a:ext cx="741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13"/>
              </a:rPr>
              <a:t>http://</a:t>
            </a:r>
            <a:r>
              <a:rPr lang="en-US" dirty="0" smtClean="0">
                <a:latin typeface="Calibri" panose="020F0502020204030204" pitchFamily="34" charset="0"/>
                <a:hlinkClick r:id="rId13"/>
              </a:rPr>
              <a:t>blogs.aws.amazon.com/bigdata/post/Tx36LYSCY2R0A9B/Implement-a-Real-time-Sliding-Window-Application-Using-Amazon-Kinesis-and-Apache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8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You’re </a:t>
            </a:r>
            <a:r>
              <a:rPr lang="en-US" sz="3600" strike="sngStrike" dirty="0" smtClean="0"/>
              <a:t>likely</a:t>
            </a:r>
            <a:r>
              <a:rPr lang="en-US" sz="3600" dirty="0" smtClean="0"/>
              <a:t> already “streaming”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Embrace “stream thinking” </a:t>
            </a:r>
          </a:p>
          <a:p>
            <a:r>
              <a:rPr lang="en-US" sz="4000" dirty="0" smtClean="0"/>
              <a:t>Event Processing tools are available that will help increase your solutions’ </a:t>
            </a:r>
            <a:r>
              <a:rPr lang="en-US" sz="4000" dirty="0"/>
              <a:t>functionality, availability and </a:t>
            </a:r>
            <a:r>
              <a:rPr lang="en-US" sz="4000" dirty="0" smtClean="0"/>
              <a:t>durability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6382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51162"/>
            <a:ext cx="7772400" cy="1362973"/>
          </a:xfrm>
        </p:spPr>
        <p:txBody>
          <a:bodyPr/>
          <a:lstStyle/>
          <a:p>
            <a:r>
              <a:rPr lang="en-US" sz="3600" dirty="0" smtClean="0"/>
              <a:t>Thank You</a:t>
            </a:r>
            <a:br>
              <a:rPr lang="en-US" sz="3600" dirty="0" smtClean="0"/>
            </a:br>
            <a:r>
              <a:rPr lang="en-US" sz="1000" b="0" dirty="0" smtClean="0"/>
              <a:t/>
            </a:r>
            <a:br>
              <a:rPr lang="en-US" sz="1000" b="0" dirty="0" smtClean="0"/>
            </a:br>
            <a:r>
              <a:rPr lang="en-US" sz="3200" b="0" dirty="0" smtClean="0"/>
              <a:t>Questions?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399694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main processing patterns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0593" y="1009332"/>
            <a:ext cx="8641482" cy="3553926"/>
          </a:xfrm>
        </p:spPr>
        <p:txBody>
          <a:bodyPr/>
          <a:lstStyle/>
          <a:p>
            <a:r>
              <a:rPr lang="en-US" dirty="0" smtClean="0"/>
              <a:t>Stream processing (real time)</a:t>
            </a:r>
          </a:p>
          <a:p>
            <a:pPr lvl="1"/>
            <a:r>
              <a:rPr lang="en-US" dirty="0" smtClean="0"/>
              <a:t>Real-time response to events in data streams</a:t>
            </a:r>
          </a:p>
          <a:p>
            <a:pPr lvl="1"/>
            <a:r>
              <a:rPr lang="en-US" dirty="0" smtClean="0"/>
              <a:t>Relatively simple data computations (aggregates, filters, sliding window)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Micro-batching (near real time)</a:t>
            </a:r>
          </a:p>
          <a:p>
            <a:pPr lvl="1"/>
            <a:r>
              <a:rPr lang="en-US" dirty="0" smtClean="0"/>
              <a:t>Near real-time operations on small batches of events in data streams</a:t>
            </a:r>
          </a:p>
          <a:p>
            <a:pPr lvl="1"/>
            <a:r>
              <a:rPr lang="en-US" dirty="0" smtClean="0"/>
              <a:t>Standard processing and query engine for analysis</a:t>
            </a:r>
          </a:p>
        </p:txBody>
      </p:sp>
    </p:spTree>
    <p:extLst>
      <p:ext uri="{BB962C8B-B14F-4D97-AF65-F5344CB8AC3E}">
        <p14:creationId xmlns:p14="http://schemas.microsoft.com/office/powerpoint/2010/main" val="34305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You’re likely already “streaming”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3" y="1009331"/>
            <a:ext cx="8205304" cy="39090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Sensor networks analytics</a:t>
            </a:r>
          </a:p>
          <a:p>
            <a:r>
              <a:rPr lang="en-US" dirty="0"/>
              <a:t>N</a:t>
            </a:r>
            <a:r>
              <a:rPr lang="en-US" dirty="0" smtClean="0"/>
              <a:t>etwork analytics</a:t>
            </a:r>
          </a:p>
          <a:p>
            <a:r>
              <a:rPr lang="en-US" dirty="0" smtClean="0"/>
              <a:t>Log shipping and centralization</a:t>
            </a:r>
          </a:p>
          <a:p>
            <a:r>
              <a:rPr lang="en-US" dirty="0" smtClean="0"/>
              <a:t>Click stream analysis</a:t>
            </a:r>
          </a:p>
          <a:p>
            <a:r>
              <a:rPr lang="en-US" dirty="0" smtClean="0"/>
              <a:t>Gaming status</a:t>
            </a:r>
          </a:p>
          <a:p>
            <a:r>
              <a:rPr lang="en-US" dirty="0" smtClean="0"/>
              <a:t>Hardware and software appliance metrics</a:t>
            </a:r>
          </a:p>
          <a:p>
            <a:r>
              <a:rPr lang="en-US" dirty="0" smtClean="0"/>
              <a:t>…more…</a:t>
            </a:r>
          </a:p>
          <a:p>
            <a:r>
              <a:rPr lang="en-US" dirty="0" smtClean="0"/>
              <a:t>Any proxy layer B organizing and passing data from A to C</a:t>
            </a:r>
          </a:p>
          <a:p>
            <a:pPr lvl="1"/>
            <a:r>
              <a:rPr lang="en-US" sz="2600" dirty="0" smtClean="0"/>
              <a:t>A to B to C </a:t>
            </a:r>
          </a:p>
        </p:txBody>
      </p:sp>
    </p:spTree>
    <p:extLst>
      <p:ext uri="{BB962C8B-B14F-4D97-AF65-F5344CB8AC3E}">
        <p14:creationId xmlns:p14="http://schemas.microsoft.com/office/powerpoint/2010/main" val="24481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813"/>
            <a:ext cx="9144000" cy="435768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Amazon Kinesis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557463" y="259532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Kinesis Stream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279667" y="1157304"/>
            <a:ext cx="3657568" cy="3733800"/>
          </a:xfrm>
        </p:spPr>
        <p:txBody>
          <a:bodyPr/>
          <a:lstStyle/>
          <a:p>
            <a:pPr marL="111125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Streams are made of </a:t>
            </a:r>
            <a:r>
              <a:rPr lang="en-US" sz="1600" b="1" dirty="0"/>
              <a:t>Shards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Each Shard ingests data up to 1MB/sec, and up to 1000 TPS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Each Shard emits up to 2 MB/sec 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All data is stored for </a:t>
            </a:r>
            <a:r>
              <a:rPr lang="en-US" sz="1600" b="1" dirty="0"/>
              <a:t>24 hours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Scale</a:t>
            </a:r>
            <a:r>
              <a:rPr lang="en-US" sz="1600" dirty="0"/>
              <a:t> Kinesis streams by splitting or merging Shards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Replay</a:t>
            </a:r>
            <a:r>
              <a:rPr lang="en-US" sz="1600" dirty="0"/>
              <a:t> data inside of 24Hr. Window </a:t>
            </a:r>
            <a:endParaRPr lang="en-US" sz="1600" dirty="0" smtClean="0"/>
          </a:p>
          <a:p>
            <a:pPr marL="568314" lvl="2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Extensible to up to 7 days</a:t>
            </a:r>
            <a:endParaRPr lang="en-US" sz="1400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67625"/>
            <a:ext cx="4786685" cy="25697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2900" y="83927"/>
            <a:ext cx="8279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Kinesis Stream &amp; Shards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3361593" y="2872238"/>
            <a:ext cx="3820745" cy="200804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Amazon Kinesis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1450"/>
            <a:ext cx="8458200" cy="857250"/>
          </a:xfrm>
        </p:spPr>
        <p:txBody>
          <a:bodyPr/>
          <a:lstStyle/>
          <a:p>
            <a:r>
              <a:rPr lang="en-US" sz="4400" dirty="0"/>
              <a:t>Why </a:t>
            </a:r>
            <a:r>
              <a:rPr lang="en-US" sz="4400" dirty="0" smtClean="0"/>
              <a:t>Stream Storage?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085850"/>
            <a:ext cx="4191000" cy="123825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Decouple producers &amp; consumers</a:t>
            </a:r>
          </a:p>
          <a:p>
            <a:r>
              <a:rPr lang="en-US" sz="2400" dirty="0" smtClean="0"/>
              <a:t>Temporary buffer</a:t>
            </a:r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953000" y="1062038"/>
            <a:ext cx="4191000" cy="1530350"/>
          </a:xfrm>
        </p:spPr>
        <p:txBody>
          <a:bodyPr/>
          <a:lstStyle/>
          <a:p>
            <a:r>
              <a:rPr lang="en-US" sz="2400" dirty="0" smtClean="0"/>
              <a:t>Preserve client ordering</a:t>
            </a:r>
          </a:p>
          <a:p>
            <a:endParaRPr lang="en-US" sz="2400" dirty="0" smtClean="0"/>
          </a:p>
          <a:p>
            <a:r>
              <a:rPr lang="en-US" sz="2400" dirty="0" smtClean="0"/>
              <a:t>Streaming </a:t>
            </a:r>
            <a:r>
              <a:rPr lang="en-US" sz="2400" dirty="0" err="1" smtClean="0"/>
              <a:t>MapReduce</a:t>
            </a:r>
            <a:endParaRPr lang="en-US" sz="2400" dirty="0" smtClean="0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5462943" y="3337658"/>
          <a:ext cx="16662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32775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/>
          </p:nvPr>
        </p:nvGraphicFramePr>
        <p:xfrm>
          <a:off x="1441674" y="3435350"/>
          <a:ext cx="9347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"/>
                <a:gridCol w="233680"/>
                <a:gridCol w="233680"/>
                <a:gridCol w="2336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1453398" y="3974121"/>
          <a:ext cx="9347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"/>
                <a:gridCol w="233680"/>
                <a:gridCol w="233680"/>
                <a:gridCol w="233680"/>
              </a:tblGrid>
              <a:tr h="328344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1422137" y="2892181"/>
          <a:ext cx="9347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"/>
                <a:gridCol w="233680"/>
                <a:gridCol w="233680"/>
                <a:gridCol w="2336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1449490" y="4501659"/>
          <a:ext cx="9347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"/>
                <a:gridCol w="233680"/>
                <a:gridCol w="233680"/>
                <a:gridCol w="233680"/>
              </a:tblGrid>
              <a:tr h="328344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5482481" y="3951165"/>
          <a:ext cx="16662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32775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4882" y="287405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Producer 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33746" y="3359117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Shard or Partition 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33746" y="3960900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Shard or Partition 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963877" y="2872238"/>
            <a:ext cx="1031631" cy="10040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/>
              <a:t>Consumer 1</a:t>
            </a:r>
            <a:endParaRPr lang="en-US" sz="1200" dirty="0"/>
          </a:p>
        </p:txBody>
      </p:sp>
      <p:sp>
        <p:nvSpPr>
          <p:cNvPr id="92" name="Oval 91"/>
          <p:cNvSpPr/>
          <p:nvPr/>
        </p:nvSpPr>
        <p:spPr>
          <a:xfrm>
            <a:off x="7963877" y="3118339"/>
            <a:ext cx="1019908" cy="38443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Count of Red = 4</a:t>
            </a:r>
            <a:endParaRPr lang="en-US" sz="900" dirty="0"/>
          </a:p>
        </p:txBody>
      </p:sp>
      <p:sp>
        <p:nvSpPr>
          <p:cNvPr id="94" name="Oval 93"/>
          <p:cNvSpPr/>
          <p:nvPr/>
        </p:nvSpPr>
        <p:spPr>
          <a:xfrm>
            <a:off x="7963877" y="3519491"/>
            <a:ext cx="1019908" cy="340053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Count of Violet = 4</a:t>
            </a:r>
            <a:endParaRPr lang="en-US" sz="900" dirty="0"/>
          </a:p>
        </p:txBody>
      </p:sp>
      <p:cxnSp>
        <p:nvCxnSpPr>
          <p:cNvPr id="87" name="Straight Arrow Connector 86"/>
          <p:cNvCxnSpPr>
            <a:stCxn id="65" idx="3"/>
            <a:endCxn id="94" idx="2"/>
          </p:cNvCxnSpPr>
          <p:nvPr/>
        </p:nvCxnSpPr>
        <p:spPr>
          <a:xfrm flipV="1">
            <a:off x="7148721" y="3689518"/>
            <a:ext cx="815156" cy="44452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5" idx="3"/>
            <a:endCxn id="92" idx="2"/>
          </p:cNvCxnSpPr>
          <p:nvPr/>
        </p:nvCxnSpPr>
        <p:spPr>
          <a:xfrm flipV="1">
            <a:off x="7129183" y="3310557"/>
            <a:ext cx="834694" cy="20998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7963877" y="4020027"/>
            <a:ext cx="1031631" cy="10040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/>
              <a:t>Consumer 2</a:t>
            </a:r>
            <a:endParaRPr lang="en-US" sz="1400" dirty="0"/>
          </a:p>
        </p:txBody>
      </p:sp>
      <p:sp>
        <p:nvSpPr>
          <p:cNvPr id="103" name="Oval 102"/>
          <p:cNvSpPr/>
          <p:nvPr/>
        </p:nvSpPr>
        <p:spPr>
          <a:xfrm>
            <a:off x="8018585" y="4279250"/>
            <a:ext cx="965200" cy="340053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Count of Blue = 4</a:t>
            </a:r>
            <a:endParaRPr lang="en-US" sz="900" dirty="0"/>
          </a:p>
        </p:txBody>
      </p:sp>
      <p:sp>
        <p:nvSpPr>
          <p:cNvPr id="104" name="Oval 103"/>
          <p:cNvSpPr/>
          <p:nvPr/>
        </p:nvSpPr>
        <p:spPr>
          <a:xfrm>
            <a:off x="7963877" y="4674008"/>
            <a:ext cx="1019908" cy="340053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Count of Green = 4</a:t>
            </a:r>
            <a:endParaRPr lang="en-US" sz="900" dirty="0"/>
          </a:p>
        </p:txBody>
      </p:sp>
      <p:cxnSp>
        <p:nvCxnSpPr>
          <p:cNvPr id="105" name="Straight Arrow Connector 104"/>
          <p:cNvCxnSpPr>
            <a:stCxn id="55" idx="3"/>
            <a:endCxn id="103" idx="2"/>
          </p:cNvCxnSpPr>
          <p:nvPr/>
        </p:nvCxnSpPr>
        <p:spPr>
          <a:xfrm>
            <a:off x="7129183" y="3520538"/>
            <a:ext cx="889402" cy="9287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5" idx="3"/>
            <a:endCxn id="104" idx="2"/>
          </p:cNvCxnSpPr>
          <p:nvPr/>
        </p:nvCxnSpPr>
        <p:spPr>
          <a:xfrm>
            <a:off x="7148721" y="4134045"/>
            <a:ext cx="815156" cy="70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55" idx="3"/>
          </p:cNvCxnSpPr>
          <p:nvPr/>
        </p:nvCxnSpPr>
        <p:spPr>
          <a:xfrm>
            <a:off x="7129183" y="3520538"/>
            <a:ext cx="1014541" cy="825636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55" idx="3"/>
            <a:endCxn id="92" idx="1"/>
          </p:cNvCxnSpPr>
          <p:nvPr/>
        </p:nvCxnSpPr>
        <p:spPr>
          <a:xfrm flipV="1">
            <a:off x="7129183" y="3174638"/>
            <a:ext cx="984056" cy="34590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65" idx="3"/>
            <a:endCxn id="94" idx="3"/>
          </p:cNvCxnSpPr>
          <p:nvPr/>
        </p:nvCxnSpPr>
        <p:spPr>
          <a:xfrm flipV="1">
            <a:off x="7148721" y="3809744"/>
            <a:ext cx="964518" cy="3243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5" idx="3"/>
            <a:endCxn id="104" idx="1"/>
          </p:cNvCxnSpPr>
          <p:nvPr/>
        </p:nvCxnSpPr>
        <p:spPr>
          <a:xfrm>
            <a:off x="7148721" y="4134045"/>
            <a:ext cx="964518" cy="5897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882" y="346440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Producer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882" y="39750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Producer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36" y="453914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Producer 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69390" y="2899149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Key = Red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384210" y="3623438"/>
            <a:ext cx="977383" cy="18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0" idx="3"/>
          </p:cNvCxnSpPr>
          <p:nvPr/>
        </p:nvCxnSpPr>
        <p:spPr>
          <a:xfrm flipV="1">
            <a:off x="2388118" y="3998101"/>
            <a:ext cx="973475" cy="158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4" idx="3"/>
          </p:cNvCxnSpPr>
          <p:nvPr/>
        </p:nvCxnSpPr>
        <p:spPr>
          <a:xfrm flipV="1">
            <a:off x="2384210" y="4384093"/>
            <a:ext cx="961445" cy="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24037" y="334816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Key = Green </a:t>
            </a:r>
          </a:p>
        </p:txBody>
      </p:sp>
      <p:sp>
        <p:nvSpPr>
          <p:cNvPr id="43" name="TextBox 42"/>
          <p:cNvSpPr txBox="1"/>
          <p:nvPr/>
        </p:nvSpPr>
        <p:spPr>
          <a:xfrm rot="20927076">
            <a:off x="2442079" y="3816767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Key = Blue</a:t>
            </a:r>
          </a:p>
        </p:txBody>
      </p:sp>
      <p:sp>
        <p:nvSpPr>
          <p:cNvPr id="44" name="TextBox 43"/>
          <p:cNvSpPr txBox="1"/>
          <p:nvPr/>
        </p:nvSpPr>
        <p:spPr>
          <a:xfrm rot="20643303">
            <a:off x="2387460" y="4253288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Key = Violet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399377" y="3168107"/>
            <a:ext cx="962216" cy="16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5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_Enterprise-Summit-Light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 Template-Light_SF Summit 2015.potx" id="{06A80EDD-6D97-4BAA-903D-3101DF9FAA82}" vid="{02B14317-78A9-410A-A7F9-86B004C7F04E}"/>
    </a:ext>
  </a:extLst>
</a:theme>
</file>

<file path=ppt/theme/theme11.xml><?xml version="1.0" encoding="utf-8"?>
<a:theme xmlns:a="http://schemas.openxmlformats.org/drawingml/2006/main" name="2_re:Invent Speaker - Dark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rgbClr val="FEFEFE"/>
                </a:gs>
                <a:gs pos="100000">
                  <a:srgbClr val="FEFEFE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-2014-template-Dark_v6.potx" id="{B89C75B5-5E71-4296-A9D8-575FE3AAD3E1}" vid="{7CA6107E-958F-456E-ABED-FA8B31E77178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WS Training 2013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014_AWS Summits_Atlantic_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71380C7-ABE3-4FA6-A63F-F506CCBEC196}" vid="{72637DF1-F1FB-436C-9842-4F13289FE2FF}"/>
    </a:ext>
  </a:extLst>
</a:theme>
</file>

<file path=ppt/theme/theme8.xml><?xml version="1.0" encoding="utf-8"?>
<a:theme xmlns:a="http://schemas.openxmlformats.org/drawingml/2006/main" name="re:Invent Speaker - Dark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-2014-template-Light_v6.potx" id="{00BCB75C-4E06-4F39-B699-E01B88C939EC}" vid="{22F72D89-BCEB-4366-ACAC-6D98D9046089}"/>
    </a:ext>
  </a:extLst>
</a:theme>
</file>

<file path=ppt/theme/theme9.xml><?xml version="1.0" encoding="utf-8"?>
<a:theme xmlns:a="http://schemas.openxmlformats.org/drawingml/2006/main" name="1_re:Invent Speaker - Dark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rgbClr val="FEFEFE"/>
                </a:gs>
                <a:gs pos="100000">
                  <a:srgbClr val="FEFEFE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-2014-template-Dark_v6.potx" id="{B89C75B5-5E71-4296-A9D8-575FE3AAD3E1}" vid="{7CA6107E-958F-456E-ABED-FA8B31E7717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Status xmlns="610c11cb-1be1-44ad-96bd-1936ba709450">&lt;Choose One&gt;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228ACFB690DF47A98B289D97A23B1C" ma:contentTypeVersion="1" ma:contentTypeDescription="Create a new document." ma:contentTypeScope="" ma:versionID="90521453f8316360c1638baee89bcb78">
  <xsd:schema xmlns:xsd="http://www.w3.org/2001/XMLSchema" xmlns:xs="http://www.w3.org/2001/XMLSchema" xmlns:p="http://schemas.microsoft.com/office/2006/metadata/properties" xmlns:ns2="610c11cb-1be1-44ad-96bd-1936ba709450" targetNamespace="http://schemas.microsoft.com/office/2006/metadata/properties" ma:root="true" ma:fieldsID="8f98b7a73ff55b7d2c9c898400d06866" ns2:_="">
    <xsd:import namespace="610c11cb-1be1-44ad-96bd-1936ba709450"/>
    <xsd:element name="properties">
      <xsd:complexType>
        <xsd:sequence>
          <xsd:element name="documentManagement">
            <xsd:complexType>
              <xsd:all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0c11cb-1be1-44ad-96bd-1936ba709450" elementFormDefault="qualified">
    <xsd:import namespace="http://schemas.microsoft.com/office/2006/documentManagement/types"/>
    <xsd:import namespace="http://schemas.microsoft.com/office/infopath/2007/PartnerControls"/>
    <xsd:element name="Status" ma:index="8" nillable="true" ma:displayName="Status" ma:default="&lt;Choose One&gt;" ma:format="Dropdown" ma:internalName="Status">
      <xsd:simpleType>
        <xsd:restriction base="dms:Choice">
          <xsd:enumeration value="&lt;Choose One&gt;"/>
          <xsd:enumeration value="Green"/>
          <xsd:enumeration value="Yellow"/>
          <xsd:enumeration value="R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610c11cb-1be1-44ad-96bd-1936ba709450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097F0B5-944E-4B0E-A9DE-65EE525021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0c11cb-1be1-44ad-96bd-1936ba7094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3944</TotalTime>
  <Words>2349</Words>
  <Application>Microsoft Macintosh PowerPoint</Application>
  <PresentationFormat>On-screen Show (16:9)</PresentationFormat>
  <Paragraphs>588</Paragraphs>
  <Slides>49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49</vt:i4>
      </vt:variant>
    </vt:vector>
  </HeadingPairs>
  <TitlesOfParts>
    <vt:vector size="76" baseType="lpstr">
      <vt:lpstr>Arial</vt:lpstr>
      <vt:lpstr>Arial Bold</vt:lpstr>
      <vt:lpstr>Calibri</vt:lpstr>
      <vt:lpstr>Calibri Light</vt:lpstr>
      <vt:lpstr>Century Gothic</vt:lpstr>
      <vt:lpstr>Consolas</vt:lpstr>
      <vt:lpstr>Courier</vt:lpstr>
      <vt:lpstr>Gill Sans</vt:lpstr>
      <vt:lpstr>Lucida Console</vt:lpstr>
      <vt:lpstr>Lucida Sans Unicode</vt:lpstr>
      <vt:lpstr>Monaco</vt:lpstr>
      <vt:lpstr>Roboto Light</vt:lpstr>
      <vt:lpstr>Roboto Regular</vt:lpstr>
      <vt:lpstr>Times New Roman</vt:lpstr>
      <vt:lpstr>Wingdings</vt:lpstr>
      <vt:lpstr>ヒラギノ角ゴ ProN W3</vt:lpstr>
      <vt:lpstr>3_Custom Design</vt:lpstr>
      <vt:lpstr>AWS Training 201311</vt:lpstr>
      <vt:lpstr>4_Custom Design</vt:lpstr>
      <vt:lpstr>1_Custom Design</vt:lpstr>
      <vt:lpstr>2_Custom Design</vt:lpstr>
      <vt:lpstr>Custom Design</vt:lpstr>
      <vt:lpstr>2014_AWS Summits_Atlantic_LIGHT</vt:lpstr>
      <vt:lpstr>re:Invent Speaker - Dark</vt:lpstr>
      <vt:lpstr>1_re:Invent Speaker - Dark</vt:lpstr>
      <vt:lpstr>1_Enterprise-Summit-Light</vt:lpstr>
      <vt:lpstr>2_re:Invent Speaker - Dark</vt:lpstr>
      <vt:lpstr>PowerPoint Presentation</vt:lpstr>
      <vt:lpstr>Agenda Overview</vt:lpstr>
      <vt:lpstr>Primitive Patterns</vt:lpstr>
      <vt:lpstr>Real-Time Event Processing</vt:lpstr>
      <vt:lpstr>Two main processing patterns</vt:lpstr>
      <vt:lpstr>You’re likely already “streaming”</vt:lpstr>
      <vt:lpstr>Amazon Kinesis</vt:lpstr>
      <vt:lpstr>PowerPoint Presentation</vt:lpstr>
      <vt:lpstr>Why Stream Storage?</vt:lpstr>
      <vt:lpstr>How to Size your Kinesis Stream - Ingress</vt:lpstr>
      <vt:lpstr>How to Size your Kinesis Stream - Egress</vt:lpstr>
      <vt:lpstr>PowerPoint Presentation</vt:lpstr>
      <vt:lpstr>Real-time event processing frameworks</vt:lpstr>
      <vt:lpstr>Use Case: IoT Sensors</vt:lpstr>
      <vt:lpstr>IoT Sensors - Trickles become a Stream</vt:lpstr>
      <vt:lpstr>Use Case: Trending Top Activity</vt:lpstr>
      <vt:lpstr>PowerPoint Presentation</vt:lpstr>
      <vt:lpstr>PowerPoint Presentation</vt:lpstr>
      <vt:lpstr>Amazon KCL Kinesis Client Library</vt:lpstr>
      <vt:lpstr>Kinesis Client Library (KCL)</vt:lpstr>
      <vt:lpstr>KCL Design Components</vt:lpstr>
      <vt:lpstr>Processing with Kinesis Client Library</vt:lpstr>
      <vt:lpstr>Best practices for KCL applications</vt:lpstr>
      <vt:lpstr>Amazon Kinesis connector application</vt:lpstr>
      <vt:lpstr>Amazon Kinesis Connector</vt:lpstr>
      <vt:lpstr>AWS Lambda</vt:lpstr>
      <vt:lpstr>Event-Driven Compute in the Cloud </vt:lpstr>
      <vt:lpstr>No Infrastructure to Manage</vt:lpstr>
      <vt:lpstr>Automatic Scaling</vt:lpstr>
      <vt:lpstr>Bring your own code</vt:lpstr>
      <vt:lpstr>Fine-grained pricing</vt:lpstr>
      <vt:lpstr>Data Triggers: Amazon S3</vt:lpstr>
      <vt:lpstr>Data Triggers: Amazon DynamoDB</vt:lpstr>
      <vt:lpstr>Calling Lambda Functions</vt:lpstr>
      <vt:lpstr>Writing Lambda Functions</vt:lpstr>
      <vt:lpstr>How can you use these features?</vt:lpstr>
      <vt:lpstr>Stream Processing  Apache Spark Apache Storm Amazon EMR</vt:lpstr>
      <vt:lpstr>Amazon EMR integration</vt:lpstr>
      <vt:lpstr>Amazon EMR integration: Hive</vt:lpstr>
      <vt:lpstr>Processing Amazon Kinesis streams</vt:lpstr>
      <vt:lpstr>Spark Streaming – Basic concepts</vt:lpstr>
      <vt:lpstr>Apache Spark Streaming</vt:lpstr>
      <vt:lpstr>PowerPoint Presentation</vt:lpstr>
      <vt:lpstr>Apache Storm</vt:lpstr>
      <vt:lpstr>Apache Storm: Basic Concepts</vt:lpstr>
      <vt:lpstr>Storm architecture</vt:lpstr>
      <vt:lpstr>Real-time: Event-based processing</vt:lpstr>
      <vt:lpstr>You’re likely already “streaming”</vt:lpstr>
      <vt:lpstr>Thank You  Questions?</vt:lpstr>
    </vt:vector>
  </TitlesOfParts>
  <Company>Amazon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Kinesis</dc:title>
  <dc:creator>Slone, Jeff</dc:creator>
  <cp:lastModifiedBy>Microsoft Office User</cp:lastModifiedBy>
  <cp:revision>557</cp:revision>
  <cp:lastPrinted>2015-11-09T12:30:51Z</cp:lastPrinted>
  <dcterms:created xsi:type="dcterms:W3CDTF">2014-01-21T06:34:23Z</dcterms:created>
  <dcterms:modified xsi:type="dcterms:W3CDTF">2015-11-14T13:12:42Z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0x010100D8228ACFB690DF47A98B289D97A23B1C</vt:lpwstr>
  </property>
</Properties>
</file>